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Lst>
  <p:sldSz cy="5143500" cx="9144000"/>
  <p:notesSz cx="6858000" cy="9144000"/>
  <p:embeddedFontLst>
    <p:embeddedFont>
      <p:font typeface="Montserrat"/>
      <p:regular r:id="rId84"/>
      <p:bold r:id="rId85"/>
      <p:italic r:id="rId86"/>
      <p:boldItalic r:id="rId87"/>
    </p:embeddedFont>
    <p:embeddedFont>
      <p:font typeface="Lato"/>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F9126B-6126-4210-BE5D-CAC298C010D5}">
  <a:tblStyle styleId="{19F9126B-6126-4210-BE5D-CAC298C010D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Montserrat-regular.fntdata"/><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font" Target="fonts/Montserrat-italic.fntdata"/><Relationship Id="rId41" Type="http://schemas.openxmlformats.org/officeDocument/2006/relationships/slide" Target="slides/slide35.xml"/><Relationship Id="rId85" Type="http://schemas.openxmlformats.org/officeDocument/2006/relationships/font" Target="fonts/Montserrat-bold.fntdata"/><Relationship Id="rId44" Type="http://schemas.openxmlformats.org/officeDocument/2006/relationships/slide" Target="slides/slide38.xml"/><Relationship Id="rId88" Type="http://schemas.openxmlformats.org/officeDocument/2006/relationships/font" Target="fonts/Lato-regular.fntdata"/><Relationship Id="rId43" Type="http://schemas.openxmlformats.org/officeDocument/2006/relationships/slide" Target="slides/slide37.xml"/><Relationship Id="rId87" Type="http://schemas.openxmlformats.org/officeDocument/2006/relationships/font" Target="fonts/Montserrat-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Lato-bold.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Lato-boldItalic.fntdata"/><Relationship Id="rId90" Type="http://schemas.openxmlformats.org/officeDocument/2006/relationships/font" Target="fonts/Lato-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3ff68836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03ff68836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03ff68836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03ff68836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3ff68836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03ff68836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3ff68836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03ff68836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3f9de592c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3f9de592c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03f9de592c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03f9de592c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3f9de592c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03f9de592c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03f9de592c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03f9de592c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3f9de592c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3f9de592c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3f9de592c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3f9de592c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3f9de592c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3f9de592c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72ede65d0_3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072ede65d0_3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072ede65d0_3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072ede65d0_3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072ede65d0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072ede65d0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072ede65d0_3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072ede65d0_3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72ede65d0_3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072ede65d0_3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073199b1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073199b1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073199b1c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073199b1c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073199b1c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073199b1c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073199b1c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073199b1c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073199b1c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073199b1c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03f9de592c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03f9de592c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73199b1c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073199b1c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073199b1c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073199b1c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73199b1c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073199b1c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073199b1c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073199b1c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03f9de592c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03f9de592c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03f9de592c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03f9de592c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03f9de592c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03f9de592c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03f9de592c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03f9de592c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072ede65d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072ede65d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72ede65d0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072ede65d0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03f9de592c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03f9de592c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072ede65d0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072ede65d0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072ede65d0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072ede65d0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072ede65d0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072ede65d0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072ede65d0_3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072ede65d0_3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072ede65d0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072ede65d0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072ede65d0_3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072ede65d0_3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073199b1c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073199b1c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073199b1c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073199b1c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073199b1c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073199b1c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073199b1c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073199b1c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3f9de592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03f9de592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073199b1c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073199b1c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03f9de592c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03f9de592c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03f9de592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03f9de592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03f9de592c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03f9de592c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03f9de592c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03f9de592c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03f9de592c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03f9de592c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03f9de592c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03f9de592c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03f9de592c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03f9de592c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07164808f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07164808f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07164808f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07164808f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03f9de592c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03f9de592c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07164808f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07164808f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07164808f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07164808f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07164808f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07164808f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07164808f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07164808f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07164808f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07164808f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07164808f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07164808f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07164808f0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07164808f0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07164808f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07164808f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072ede65d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072ede65d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072ede65d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072ede65d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03f9de592c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03f9de592c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072ede65d0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072ede65d0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072ede65d0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072ede65d0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072ede65d0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072ede65d0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072ede65d0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072ede65d0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073199b1c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073199b1c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073199b1c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073199b1c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073199b1c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073199b1c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073199b1c7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073199b1c7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3f9de592c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3f9de592c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3ff6883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03ff6883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9.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9.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5.png"/><Relationship Id="rId4"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9.png"/><Relationship Id="rId4" Type="http://schemas.openxmlformats.org/officeDocument/2006/relationships/image" Target="../media/image48.png"/><Relationship Id="rId5" Type="http://schemas.openxmlformats.org/officeDocument/2006/relationships/image" Target="../media/image46.png"/><Relationship Id="rId6"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68.png"/><Relationship Id="rId6"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1.png"/><Relationship Id="rId4" Type="http://schemas.openxmlformats.org/officeDocument/2006/relationships/image" Target="../media/image77.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0.png"/><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3.png"/><Relationship Id="rId4" Type="http://schemas.openxmlformats.org/officeDocument/2006/relationships/image" Target="../media/image7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6.png"/><Relationship Id="rId4" Type="http://schemas.openxmlformats.org/officeDocument/2006/relationships/image" Target="../media/image67.png"/><Relationship Id="rId5" Type="http://schemas.openxmlformats.org/officeDocument/2006/relationships/image" Target="../media/image7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9.png"/><Relationship Id="rId4" Type="http://schemas.openxmlformats.org/officeDocument/2006/relationships/image" Target="../media/image75.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4.png"/><Relationship Id="rId4" Type="http://schemas.openxmlformats.org/officeDocument/2006/relationships/image" Target="../media/image79.png"/><Relationship Id="rId5" Type="http://schemas.openxmlformats.org/officeDocument/2006/relationships/image" Target="../media/image8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83.png"/><Relationship Id="rId4" Type="http://schemas.openxmlformats.org/officeDocument/2006/relationships/image" Target="../media/image7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2.png"/><Relationship Id="rId4" Type="http://schemas.openxmlformats.org/officeDocument/2006/relationships/image" Target="../media/image73.png"/><Relationship Id="rId10" Type="http://schemas.openxmlformats.org/officeDocument/2006/relationships/image" Target="../media/image70.png"/><Relationship Id="rId9" Type="http://schemas.openxmlformats.org/officeDocument/2006/relationships/image" Target="../media/image76.png"/><Relationship Id="rId5" Type="http://schemas.openxmlformats.org/officeDocument/2006/relationships/image" Target="../media/image82.png"/><Relationship Id="rId6" Type="http://schemas.openxmlformats.org/officeDocument/2006/relationships/image" Target="../media/image84.png"/><Relationship Id="rId7" Type="http://schemas.openxmlformats.org/officeDocument/2006/relationships/image" Target="../media/image80.png"/><Relationship Id="rId8" Type="http://schemas.openxmlformats.org/officeDocument/2006/relationships/image" Target="../media/image7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9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8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8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8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9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86.png"/><Relationship Id="rId4" Type="http://schemas.openxmlformats.org/officeDocument/2006/relationships/image" Target="../media/image95.png"/><Relationship Id="rId5" Type="http://schemas.openxmlformats.org/officeDocument/2006/relationships/image" Target="../media/image99.png"/><Relationship Id="rId6" Type="http://schemas.openxmlformats.org/officeDocument/2006/relationships/image" Target="../media/image8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98.png"/><Relationship Id="rId4" Type="http://schemas.openxmlformats.org/officeDocument/2006/relationships/image" Target="../media/image9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90.png"/><Relationship Id="rId4" Type="http://schemas.openxmlformats.org/officeDocument/2006/relationships/image" Target="../media/image9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97.png"/><Relationship Id="rId4" Type="http://schemas.openxmlformats.org/officeDocument/2006/relationships/image" Target="../media/image9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Trabajo VV</a:t>
            </a:r>
            <a:endParaRPr/>
          </a:p>
        </p:txBody>
      </p:sp>
      <p:sp>
        <p:nvSpPr>
          <p:cNvPr id="135" name="Google Shape;135;p13"/>
          <p:cNvSpPr txBox="1"/>
          <p:nvPr>
            <p:ph idx="1" type="subTitle"/>
          </p:nvPr>
        </p:nvSpPr>
        <p:spPr>
          <a:xfrm>
            <a:off x="5083950" y="3157300"/>
            <a:ext cx="3470700" cy="1578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
              <a:t>Omar Piñeiro Parada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Violeta Macías de Miguel</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Javier Gómez de Lucio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Javier Herrero Sánchez</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Alejandro Carlos del Rio Álvarez</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addNTimes</a:t>
            </a:r>
            <a:endParaRPr/>
          </a:p>
        </p:txBody>
      </p:sp>
      <p:sp>
        <p:nvSpPr>
          <p:cNvPr id="194" name="Google Shape;194;p22"/>
          <p:cNvSpPr txBox="1"/>
          <p:nvPr>
            <p:ph idx="1" type="body"/>
          </p:nvPr>
        </p:nvSpPr>
        <p:spPr>
          <a:xfrm>
            <a:off x="1297500" y="1116150"/>
            <a:ext cx="7038900" cy="366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Para los tests se han identificado los siguientes casos de prueba:</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
              <a:t>Pruebas que se han implementado:</a:t>
            </a:r>
            <a:endParaRPr/>
          </a:p>
          <a:p>
            <a:pPr indent="0" lvl="0" marL="0" rtl="0" algn="l">
              <a:spcBef>
                <a:spcPts val="1200"/>
              </a:spcBef>
              <a:spcAft>
                <a:spcPts val="1200"/>
              </a:spcAft>
              <a:buNone/>
            </a:pPr>
            <a:r>
              <a:t/>
            </a:r>
            <a:endParaRPr/>
          </a:p>
        </p:txBody>
      </p:sp>
      <p:pic>
        <p:nvPicPr>
          <p:cNvPr id="195" name="Google Shape;195;p22"/>
          <p:cNvPicPr preferRelativeResize="0"/>
          <p:nvPr/>
        </p:nvPicPr>
        <p:blipFill>
          <a:blip r:embed="rId3">
            <a:alphaModFix/>
          </a:blip>
          <a:stretch>
            <a:fillRect/>
          </a:stretch>
        </p:blipFill>
        <p:spPr>
          <a:xfrm>
            <a:off x="1297488" y="1491063"/>
            <a:ext cx="5743575" cy="1114425"/>
          </a:xfrm>
          <a:prstGeom prst="rect">
            <a:avLst/>
          </a:prstGeom>
          <a:noFill/>
          <a:ln>
            <a:noFill/>
          </a:ln>
        </p:spPr>
      </p:pic>
      <p:pic>
        <p:nvPicPr>
          <p:cNvPr id="196" name="Google Shape;196;p22"/>
          <p:cNvPicPr preferRelativeResize="0"/>
          <p:nvPr/>
        </p:nvPicPr>
        <p:blipFill>
          <a:blip r:embed="rId4">
            <a:alphaModFix/>
          </a:blip>
          <a:stretch>
            <a:fillRect/>
          </a:stretch>
        </p:blipFill>
        <p:spPr>
          <a:xfrm>
            <a:off x="1297488" y="3098213"/>
            <a:ext cx="5267325" cy="1362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addNTimes (Resultados)</a:t>
            </a:r>
            <a:endParaRPr/>
          </a:p>
        </p:txBody>
      </p:sp>
      <p:sp>
        <p:nvSpPr>
          <p:cNvPr id="202" name="Google Shape;202;p23"/>
          <p:cNvSpPr txBox="1"/>
          <p:nvPr>
            <p:ph idx="1" type="body"/>
          </p:nvPr>
        </p:nvSpPr>
        <p:spPr>
          <a:xfrm>
            <a:off x="1297500" y="3042550"/>
            <a:ext cx="7038900" cy="143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Las pruebas 2 y 3 fallan porque el método consigue añadir símbolos a la lista.</a:t>
            </a:r>
            <a:endParaRPr/>
          </a:p>
          <a:p>
            <a:pPr indent="0" lvl="0" marL="0" rtl="0" algn="l">
              <a:spcBef>
                <a:spcPts val="1200"/>
              </a:spcBef>
              <a:spcAft>
                <a:spcPts val="1200"/>
              </a:spcAft>
              <a:buNone/>
            </a:pPr>
            <a:r>
              <a:rPr lang="es"/>
              <a:t>La prueba 4 también falla porque al recibir el método un n=0, éste lanza una excepción, cuando debería ser un parámetro válido.</a:t>
            </a:r>
            <a:endParaRPr/>
          </a:p>
        </p:txBody>
      </p:sp>
      <p:pic>
        <p:nvPicPr>
          <p:cNvPr id="203" name="Google Shape;203;p23"/>
          <p:cNvPicPr preferRelativeResize="0"/>
          <p:nvPr/>
        </p:nvPicPr>
        <p:blipFill>
          <a:blip r:embed="rId3">
            <a:alphaModFix/>
          </a:blip>
          <a:stretch>
            <a:fillRect/>
          </a:stretch>
        </p:blipFill>
        <p:spPr>
          <a:xfrm>
            <a:off x="1297500" y="1307850"/>
            <a:ext cx="3748600" cy="1679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addLast</a:t>
            </a:r>
            <a:endParaRPr/>
          </a:p>
        </p:txBody>
      </p:sp>
      <p:sp>
        <p:nvSpPr>
          <p:cNvPr id="209" name="Google Shape;209;p24"/>
          <p:cNvSpPr txBox="1"/>
          <p:nvPr>
            <p:ph idx="1" type="body"/>
          </p:nvPr>
        </p:nvSpPr>
        <p:spPr>
          <a:xfrm>
            <a:off x="4784650" y="1307850"/>
            <a:ext cx="4097700" cy="47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Las pruebas implementadas son:</a:t>
            </a:r>
            <a:endParaRPr/>
          </a:p>
        </p:txBody>
      </p:sp>
      <p:pic>
        <p:nvPicPr>
          <p:cNvPr id="210" name="Google Shape;210;p24"/>
          <p:cNvPicPr preferRelativeResize="0"/>
          <p:nvPr/>
        </p:nvPicPr>
        <p:blipFill>
          <a:blip r:embed="rId3">
            <a:alphaModFix/>
          </a:blip>
          <a:stretch>
            <a:fillRect/>
          </a:stretch>
        </p:blipFill>
        <p:spPr>
          <a:xfrm>
            <a:off x="1297500" y="1307850"/>
            <a:ext cx="3028950" cy="1552575"/>
          </a:xfrm>
          <a:prstGeom prst="rect">
            <a:avLst/>
          </a:prstGeom>
          <a:noFill/>
          <a:ln>
            <a:noFill/>
          </a:ln>
        </p:spPr>
      </p:pic>
      <p:pic>
        <p:nvPicPr>
          <p:cNvPr id="211" name="Google Shape;211;p24"/>
          <p:cNvPicPr preferRelativeResize="0"/>
          <p:nvPr/>
        </p:nvPicPr>
        <p:blipFill>
          <a:blip r:embed="rId4">
            <a:alphaModFix/>
          </a:blip>
          <a:stretch>
            <a:fillRect/>
          </a:stretch>
        </p:blipFill>
        <p:spPr>
          <a:xfrm>
            <a:off x="564350" y="3770250"/>
            <a:ext cx="5753100" cy="790575"/>
          </a:xfrm>
          <a:prstGeom prst="rect">
            <a:avLst/>
          </a:prstGeom>
          <a:noFill/>
          <a:ln>
            <a:noFill/>
          </a:ln>
        </p:spPr>
      </p:pic>
      <p:pic>
        <p:nvPicPr>
          <p:cNvPr id="212" name="Google Shape;212;p24"/>
          <p:cNvPicPr preferRelativeResize="0"/>
          <p:nvPr/>
        </p:nvPicPr>
        <p:blipFill>
          <a:blip r:embed="rId5">
            <a:alphaModFix/>
          </a:blip>
          <a:stretch>
            <a:fillRect/>
          </a:stretch>
        </p:blipFill>
        <p:spPr>
          <a:xfrm>
            <a:off x="5092250" y="1795463"/>
            <a:ext cx="3190875" cy="1552575"/>
          </a:xfrm>
          <a:prstGeom prst="rect">
            <a:avLst/>
          </a:prstGeom>
          <a:noFill/>
          <a:ln>
            <a:noFill/>
          </a:ln>
        </p:spPr>
      </p:pic>
      <p:sp>
        <p:nvSpPr>
          <p:cNvPr id="213" name="Google Shape;213;p24"/>
          <p:cNvSpPr txBox="1"/>
          <p:nvPr/>
        </p:nvSpPr>
        <p:spPr>
          <a:xfrm>
            <a:off x="564350" y="3320625"/>
            <a:ext cx="4710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chemeClr val="lt1"/>
                </a:solidFill>
                <a:latin typeface="Lato"/>
                <a:ea typeface="Lato"/>
                <a:cs typeface="Lato"/>
                <a:sym typeface="Lato"/>
              </a:rPr>
              <a:t>Pruebas identificadas:</a:t>
            </a:r>
            <a:endParaRPr sz="13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addLast (Resultados)</a:t>
            </a:r>
            <a:endParaRPr/>
          </a:p>
        </p:txBody>
      </p:sp>
      <p:sp>
        <p:nvSpPr>
          <p:cNvPr id="219" name="Google Shape;219;p25"/>
          <p:cNvSpPr txBox="1"/>
          <p:nvPr>
            <p:ph idx="1" type="body"/>
          </p:nvPr>
        </p:nvSpPr>
        <p:spPr>
          <a:xfrm>
            <a:off x="1297500" y="2887150"/>
            <a:ext cx="7038900" cy="159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Las pruebas 1 y 2 funcionan correctamente.</a:t>
            </a:r>
            <a:endParaRPr/>
          </a:p>
          <a:p>
            <a:pPr indent="0" lvl="0" marL="0" rtl="0" algn="l">
              <a:spcBef>
                <a:spcPts val="1200"/>
              </a:spcBef>
              <a:spcAft>
                <a:spcPts val="1200"/>
              </a:spcAft>
              <a:buNone/>
            </a:pPr>
            <a:r>
              <a:rPr lang="es"/>
              <a:t>Las pruebas 3 y 4 fallan, ya que el método consigue añadir los símbolos a la lista.</a:t>
            </a:r>
            <a:endParaRPr/>
          </a:p>
        </p:txBody>
      </p:sp>
      <p:pic>
        <p:nvPicPr>
          <p:cNvPr id="220" name="Google Shape;220;p25"/>
          <p:cNvPicPr preferRelativeResize="0"/>
          <p:nvPr/>
        </p:nvPicPr>
        <p:blipFill>
          <a:blip r:embed="rId3">
            <a:alphaModFix/>
          </a:blip>
          <a:stretch>
            <a:fillRect/>
          </a:stretch>
        </p:blipFill>
        <p:spPr>
          <a:xfrm>
            <a:off x="1297500" y="1307850"/>
            <a:ext cx="2831625" cy="1186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size</a:t>
            </a:r>
            <a:endParaRPr/>
          </a:p>
        </p:txBody>
      </p:sp>
      <p:pic>
        <p:nvPicPr>
          <p:cNvPr id="226" name="Google Shape;226;p26"/>
          <p:cNvPicPr preferRelativeResize="0"/>
          <p:nvPr/>
        </p:nvPicPr>
        <p:blipFill>
          <a:blip r:embed="rId3">
            <a:alphaModFix/>
          </a:blip>
          <a:stretch>
            <a:fillRect/>
          </a:stretch>
        </p:blipFill>
        <p:spPr>
          <a:xfrm>
            <a:off x="2351250" y="1451525"/>
            <a:ext cx="4441500" cy="2485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size</a:t>
            </a:r>
            <a:endParaRPr/>
          </a:p>
        </p:txBody>
      </p:sp>
      <p:sp>
        <p:nvSpPr>
          <p:cNvPr id="232" name="Google Shape;232;p2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Para los test se han identificado los siguientes casos de prueba</a:t>
            </a:r>
            <a:endParaRPr/>
          </a:p>
          <a:p>
            <a:pPr indent="0" lvl="0" marL="0" rtl="0" algn="l">
              <a:spcBef>
                <a:spcPts val="1200"/>
              </a:spcBef>
              <a:spcAft>
                <a:spcPts val="0"/>
              </a:spcAft>
              <a:buNone/>
            </a:pPr>
            <a:r>
              <a:rPr lang="es"/>
              <a:t>lista vacía (“”)</a:t>
            </a:r>
            <a:endParaRPr/>
          </a:p>
          <a:p>
            <a:pPr indent="0" lvl="0" marL="0" rtl="0" algn="l">
              <a:spcBef>
                <a:spcPts val="1200"/>
              </a:spcBef>
              <a:spcAft>
                <a:spcPts val="0"/>
              </a:spcAft>
              <a:buNone/>
            </a:pPr>
            <a:r>
              <a:rPr lang="es"/>
              <a:t>lista de un elemento("A")</a:t>
            </a:r>
            <a:endParaRPr/>
          </a:p>
          <a:p>
            <a:pPr indent="0" lvl="0" marL="0" rtl="0" algn="l">
              <a:spcBef>
                <a:spcPts val="1200"/>
              </a:spcBef>
              <a:spcAft>
                <a:spcPts val="0"/>
              </a:spcAft>
              <a:buNone/>
            </a:pPr>
            <a:r>
              <a:rPr lang="es"/>
              <a:t>lista de 2 o más elementos("A", "B", "C")</a:t>
            </a:r>
            <a:endParaRPr/>
          </a:p>
          <a:p>
            <a:pPr indent="0" lvl="0" marL="0" rtl="0" algn="l">
              <a:spcBef>
                <a:spcPts val="1200"/>
              </a:spcBef>
              <a:spcAft>
                <a:spcPts val="1200"/>
              </a:spcAft>
              <a:buNone/>
            </a:pPr>
            <a:r>
              <a:t/>
            </a:r>
            <a:endParaRPr/>
          </a:p>
        </p:txBody>
      </p:sp>
      <p:pic>
        <p:nvPicPr>
          <p:cNvPr id="233" name="Google Shape;233;p27"/>
          <p:cNvPicPr preferRelativeResize="0"/>
          <p:nvPr/>
        </p:nvPicPr>
        <p:blipFill>
          <a:blip r:embed="rId3">
            <a:alphaModFix/>
          </a:blip>
          <a:stretch>
            <a:fillRect/>
          </a:stretch>
        </p:blipFill>
        <p:spPr>
          <a:xfrm>
            <a:off x="903413" y="3564650"/>
            <a:ext cx="7337176" cy="914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toString</a:t>
            </a:r>
            <a:endParaRPr/>
          </a:p>
        </p:txBody>
      </p:sp>
      <p:pic>
        <p:nvPicPr>
          <p:cNvPr id="239" name="Google Shape;239;p28"/>
          <p:cNvPicPr preferRelativeResize="0"/>
          <p:nvPr/>
        </p:nvPicPr>
        <p:blipFill>
          <a:blip r:embed="rId3">
            <a:alphaModFix/>
          </a:blip>
          <a:stretch>
            <a:fillRect/>
          </a:stretch>
        </p:blipFill>
        <p:spPr>
          <a:xfrm>
            <a:off x="2215788" y="1552100"/>
            <a:ext cx="4712425" cy="2399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toString</a:t>
            </a:r>
            <a:endParaRPr/>
          </a:p>
        </p:txBody>
      </p:sp>
      <p:sp>
        <p:nvSpPr>
          <p:cNvPr id="245" name="Google Shape;245;p2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Para los test se han identificado los siguientes casos de prueba</a:t>
            </a:r>
            <a:endParaRPr/>
          </a:p>
          <a:p>
            <a:pPr indent="0" lvl="0" marL="0" rtl="0" algn="l">
              <a:spcBef>
                <a:spcPts val="1200"/>
              </a:spcBef>
              <a:spcAft>
                <a:spcPts val="0"/>
              </a:spcAft>
              <a:buNone/>
            </a:pPr>
            <a:r>
              <a:rPr lang="es"/>
              <a:t>lista vacía (“”)</a:t>
            </a:r>
            <a:endParaRPr/>
          </a:p>
          <a:p>
            <a:pPr indent="0" lvl="0" marL="0" rtl="0" algn="l">
              <a:spcBef>
                <a:spcPts val="1200"/>
              </a:spcBef>
              <a:spcAft>
                <a:spcPts val="0"/>
              </a:spcAft>
              <a:buNone/>
            </a:pPr>
            <a:r>
              <a:rPr lang="es"/>
              <a:t>lista de un elemento("A")</a:t>
            </a:r>
            <a:endParaRPr/>
          </a:p>
          <a:p>
            <a:pPr indent="0" lvl="0" marL="0" rtl="0" algn="l">
              <a:spcBef>
                <a:spcPts val="1200"/>
              </a:spcBef>
              <a:spcAft>
                <a:spcPts val="0"/>
              </a:spcAft>
              <a:buNone/>
            </a:pPr>
            <a:r>
              <a:rPr lang="es"/>
              <a:t>lista de 2 o más elementos("A", "B", "C")</a:t>
            </a:r>
            <a:endParaRPr/>
          </a:p>
          <a:p>
            <a:pPr indent="0" lvl="0" marL="0" rtl="0" algn="l">
              <a:spcBef>
                <a:spcPts val="1200"/>
              </a:spcBef>
              <a:spcAft>
                <a:spcPts val="1200"/>
              </a:spcAft>
              <a:buNone/>
            </a:pPr>
            <a:r>
              <a:t/>
            </a:r>
            <a:endParaRPr/>
          </a:p>
        </p:txBody>
      </p:sp>
      <p:pic>
        <p:nvPicPr>
          <p:cNvPr id="246" name="Google Shape;246;p29"/>
          <p:cNvPicPr preferRelativeResize="0"/>
          <p:nvPr/>
        </p:nvPicPr>
        <p:blipFill>
          <a:blip r:embed="rId3">
            <a:alphaModFix/>
          </a:blip>
          <a:stretch>
            <a:fillRect/>
          </a:stretch>
        </p:blipFill>
        <p:spPr>
          <a:xfrm>
            <a:off x="1052550" y="3468080"/>
            <a:ext cx="7038900" cy="94709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reverse</a:t>
            </a:r>
            <a:endParaRPr/>
          </a:p>
        </p:txBody>
      </p:sp>
      <p:pic>
        <p:nvPicPr>
          <p:cNvPr id="252" name="Google Shape;252;p30"/>
          <p:cNvPicPr preferRelativeResize="0"/>
          <p:nvPr/>
        </p:nvPicPr>
        <p:blipFill>
          <a:blip r:embed="rId3">
            <a:alphaModFix/>
          </a:blip>
          <a:stretch>
            <a:fillRect/>
          </a:stretch>
        </p:blipFill>
        <p:spPr>
          <a:xfrm>
            <a:off x="1704975" y="1307850"/>
            <a:ext cx="5734050" cy="2657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reverse</a:t>
            </a:r>
            <a:endParaRPr/>
          </a:p>
        </p:txBody>
      </p:sp>
      <p:sp>
        <p:nvSpPr>
          <p:cNvPr id="258" name="Google Shape;258;p3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Para los test se han identificado los siguientes casos de prueba</a:t>
            </a:r>
            <a:endParaRPr/>
          </a:p>
          <a:p>
            <a:pPr indent="0" lvl="0" marL="0" rtl="0" algn="l">
              <a:spcBef>
                <a:spcPts val="1200"/>
              </a:spcBef>
              <a:spcAft>
                <a:spcPts val="0"/>
              </a:spcAft>
              <a:buNone/>
            </a:pPr>
            <a:r>
              <a:rPr lang="es"/>
              <a:t>lista vacía (“”)</a:t>
            </a:r>
            <a:endParaRPr/>
          </a:p>
          <a:p>
            <a:pPr indent="0" lvl="0" marL="0" rtl="0" algn="l">
              <a:spcBef>
                <a:spcPts val="1200"/>
              </a:spcBef>
              <a:spcAft>
                <a:spcPts val="0"/>
              </a:spcAft>
              <a:buNone/>
            </a:pPr>
            <a:r>
              <a:rPr lang="es"/>
              <a:t>lista de un elemento("A")</a:t>
            </a:r>
            <a:endParaRPr/>
          </a:p>
          <a:p>
            <a:pPr indent="0" lvl="0" marL="0" rtl="0" algn="l">
              <a:spcBef>
                <a:spcPts val="1200"/>
              </a:spcBef>
              <a:spcAft>
                <a:spcPts val="0"/>
              </a:spcAft>
              <a:buNone/>
            </a:pPr>
            <a:r>
              <a:rPr lang="es"/>
              <a:t>lista de 2 o más elementos("A", "B", "C")</a:t>
            </a:r>
            <a:endParaRPr/>
          </a:p>
          <a:p>
            <a:pPr indent="0" lvl="0" marL="0" rtl="0" algn="l">
              <a:spcBef>
                <a:spcPts val="1200"/>
              </a:spcBef>
              <a:spcAft>
                <a:spcPts val="1200"/>
              </a:spcAft>
              <a:buNone/>
            </a:pPr>
            <a:r>
              <a:t/>
            </a:r>
            <a:endParaRPr/>
          </a:p>
        </p:txBody>
      </p:sp>
      <p:pic>
        <p:nvPicPr>
          <p:cNvPr id="259" name="Google Shape;259;p31"/>
          <p:cNvPicPr preferRelativeResize="0"/>
          <p:nvPr/>
        </p:nvPicPr>
        <p:blipFill>
          <a:blip r:embed="rId3">
            <a:alphaModFix/>
          </a:blip>
          <a:stretch>
            <a:fillRect/>
          </a:stretch>
        </p:blipFill>
        <p:spPr>
          <a:xfrm>
            <a:off x="732725" y="3469275"/>
            <a:ext cx="7692449" cy="1009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Caja negra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s" sz="1700">
                <a:latin typeface="Arial"/>
                <a:ea typeface="Arial"/>
                <a:cs typeface="Arial"/>
                <a:sym typeface="Arial"/>
              </a:rPr>
              <a:t>Test removeLastTest()</a:t>
            </a:r>
            <a:endParaRPr sz="1700">
              <a:latin typeface="Arial"/>
              <a:ea typeface="Arial"/>
              <a:cs typeface="Arial"/>
              <a:sym typeface="Arial"/>
            </a:endParaRPr>
          </a:p>
          <a:p>
            <a:pPr indent="0" lvl="0" marL="0" rtl="0" algn="l">
              <a:spcBef>
                <a:spcPts val="0"/>
              </a:spcBef>
              <a:spcAft>
                <a:spcPts val="0"/>
              </a:spcAft>
              <a:buNone/>
            </a:pPr>
            <a:r>
              <a:t/>
            </a:r>
            <a:endParaRPr/>
          </a:p>
        </p:txBody>
      </p:sp>
      <p:pic>
        <p:nvPicPr>
          <p:cNvPr id="265" name="Google Shape;265;p32"/>
          <p:cNvPicPr preferRelativeResize="0"/>
          <p:nvPr/>
        </p:nvPicPr>
        <p:blipFill>
          <a:blip r:embed="rId3">
            <a:alphaModFix/>
          </a:blip>
          <a:stretch>
            <a:fillRect/>
          </a:stretch>
        </p:blipFill>
        <p:spPr>
          <a:xfrm>
            <a:off x="1297500" y="1234575"/>
            <a:ext cx="6641250" cy="2724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latin typeface="Arial"/>
                <a:ea typeface="Arial"/>
                <a:cs typeface="Arial"/>
                <a:sym typeface="Arial"/>
              </a:rPr>
              <a:t>Para los test se han identificado los siguientes casos de prueba</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s" sz="1400">
                <a:latin typeface="Arial"/>
                <a:ea typeface="Arial"/>
                <a:cs typeface="Arial"/>
                <a:sym typeface="Arial"/>
              </a:rPr>
              <a:t>lista vacía</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s" sz="1400">
                <a:latin typeface="Arial"/>
                <a:ea typeface="Arial"/>
                <a:cs typeface="Arial"/>
                <a:sym typeface="Arial"/>
              </a:rPr>
              <a:t>lista de un elemento </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s" sz="1400">
                <a:latin typeface="Arial"/>
                <a:ea typeface="Arial"/>
                <a:cs typeface="Arial"/>
                <a:sym typeface="Arial"/>
              </a:rPr>
              <a:t>lista de 2 o más elementos</a:t>
            </a:r>
            <a:endParaRPr sz="1400">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
        <p:nvSpPr>
          <p:cNvPr id="271" name="Google Shape;271;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s" sz="1700">
                <a:latin typeface="Arial"/>
                <a:ea typeface="Arial"/>
                <a:cs typeface="Arial"/>
                <a:sym typeface="Arial"/>
              </a:rPr>
              <a:t>Test removeLastTest()</a:t>
            </a:r>
            <a:endParaRPr sz="1700">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877">
                <a:latin typeface="Arial"/>
                <a:ea typeface="Arial"/>
                <a:cs typeface="Arial"/>
                <a:sym typeface="Arial"/>
              </a:rPr>
              <a:t>Test removeLastTest(T elem)</a:t>
            </a:r>
            <a:endParaRPr sz="2877">
              <a:latin typeface="Arial"/>
              <a:ea typeface="Arial"/>
              <a:cs typeface="Arial"/>
              <a:sym typeface="Arial"/>
            </a:endParaRPr>
          </a:p>
          <a:p>
            <a:pPr indent="0" lvl="0" marL="0" rtl="0" algn="l">
              <a:spcBef>
                <a:spcPts val="0"/>
              </a:spcBef>
              <a:spcAft>
                <a:spcPts val="0"/>
              </a:spcAft>
              <a:buNone/>
            </a:pPr>
            <a:r>
              <a:t/>
            </a:r>
            <a:endParaRPr/>
          </a:p>
        </p:txBody>
      </p:sp>
      <p:pic>
        <p:nvPicPr>
          <p:cNvPr id="277" name="Google Shape;277;p34"/>
          <p:cNvPicPr preferRelativeResize="0"/>
          <p:nvPr/>
        </p:nvPicPr>
        <p:blipFill>
          <a:blip r:embed="rId3">
            <a:alphaModFix/>
          </a:blip>
          <a:stretch>
            <a:fillRect/>
          </a:stretch>
        </p:blipFill>
        <p:spPr>
          <a:xfrm>
            <a:off x="352525" y="1562100"/>
            <a:ext cx="8438950" cy="2677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5"/>
          <p:cNvSpPr txBox="1"/>
          <p:nvPr>
            <p:ph idx="1" type="body"/>
          </p:nvPr>
        </p:nvSpPr>
        <p:spPr>
          <a:xfrm>
            <a:off x="1373525" y="844750"/>
            <a:ext cx="7038900" cy="3738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s" sz="1200">
                <a:latin typeface="Arial"/>
                <a:ea typeface="Arial"/>
                <a:cs typeface="Arial"/>
                <a:sym typeface="Arial"/>
              </a:rPr>
              <a:t>Para los test se han identificado los siguientes casos de prueba:</a:t>
            </a:r>
            <a:endParaRPr sz="12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 sz="1308">
                <a:latin typeface="Arial"/>
                <a:ea typeface="Arial"/>
                <a:cs typeface="Arial"/>
                <a:sym typeface="Arial"/>
              </a:rPr>
              <a:t>element 	{“A”,”B”,”C”,”D”}	</a:t>
            </a:r>
            <a:endParaRPr sz="1308">
              <a:latin typeface="Arial"/>
              <a:ea typeface="Arial"/>
              <a:cs typeface="Arial"/>
              <a:sym typeface="Arial"/>
            </a:endParaRPr>
          </a:p>
          <a:p>
            <a:pPr indent="0" lvl="0" marL="0" rtl="0" algn="l">
              <a:spcBef>
                <a:spcPts val="0"/>
              </a:spcBef>
              <a:spcAft>
                <a:spcPts val="0"/>
              </a:spcAft>
              <a:buNone/>
            </a:pPr>
            <a:r>
              <a:t/>
            </a:r>
            <a:endParaRPr sz="1308">
              <a:latin typeface="Arial"/>
              <a:ea typeface="Arial"/>
              <a:cs typeface="Arial"/>
              <a:sym typeface="Arial"/>
            </a:endParaRPr>
          </a:p>
          <a:p>
            <a:pPr indent="-305435" lvl="0" marL="457200" rtl="0" algn="l">
              <a:spcBef>
                <a:spcPts val="0"/>
              </a:spcBef>
              <a:spcAft>
                <a:spcPts val="0"/>
              </a:spcAft>
              <a:buSzPct val="100000"/>
              <a:buFont typeface="Arial"/>
              <a:buChar char="-"/>
            </a:pPr>
            <a:r>
              <a:rPr lang="es" sz="1308">
                <a:latin typeface="Arial"/>
                <a:ea typeface="Arial"/>
                <a:cs typeface="Arial"/>
                <a:sym typeface="Arial"/>
              </a:rPr>
              <a:t>lista vacía </a:t>
            </a:r>
            <a:endParaRPr sz="1308">
              <a:latin typeface="Arial"/>
              <a:ea typeface="Arial"/>
              <a:cs typeface="Arial"/>
              <a:sym typeface="Arial"/>
            </a:endParaRPr>
          </a:p>
          <a:p>
            <a:pPr indent="-305435" lvl="0" marL="457200" rtl="0" algn="l">
              <a:spcBef>
                <a:spcPts val="0"/>
              </a:spcBef>
              <a:spcAft>
                <a:spcPts val="0"/>
              </a:spcAft>
              <a:buSzPct val="100000"/>
              <a:buFont typeface="Arial"/>
              <a:buChar char="-"/>
            </a:pPr>
            <a:r>
              <a:rPr lang="es" sz="1308">
                <a:latin typeface="Arial"/>
                <a:ea typeface="Arial"/>
                <a:cs typeface="Arial"/>
                <a:sym typeface="Arial"/>
              </a:rPr>
              <a:t>lista de 1 elemento </a:t>
            </a:r>
            <a:endParaRPr sz="1308">
              <a:latin typeface="Arial"/>
              <a:ea typeface="Arial"/>
              <a:cs typeface="Arial"/>
              <a:sym typeface="Arial"/>
            </a:endParaRPr>
          </a:p>
          <a:p>
            <a:pPr indent="-305435" lvl="0" marL="457200" rtl="0" algn="l">
              <a:spcBef>
                <a:spcPts val="0"/>
              </a:spcBef>
              <a:spcAft>
                <a:spcPts val="0"/>
              </a:spcAft>
              <a:buSzPct val="100000"/>
              <a:buFont typeface="Arial"/>
              <a:buChar char="-"/>
            </a:pPr>
            <a:r>
              <a:rPr lang="es" sz="1308">
                <a:latin typeface="Arial"/>
                <a:ea typeface="Arial"/>
                <a:cs typeface="Arial"/>
                <a:sym typeface="Arial"/>
              </a:rPr>
              <a:t>lista de 2 o más elementos</a:t>
            </a:r>
            <a:endParaRPr sz="1308">
              <a:latin typeface="Arial"/>
              <a:ea typeface="Arial"/>
              <a:cs typeface="Arial"/>
              <a:sym typeface="Arial"/>
            </a:endParaRPr>
          </a:p>
          <a:p>
            <a:pPr indent="0" lvl="0" marL="0" rtl="0" algn="l">
              <a:spcBef>
                <a:spcPts val="0"/>
              </a:spcBef>
              <a:spcAft>
                <a:spcPts val="0"/>
              </a:spcAft>
              <a:buNone/>
            </a:pPr>
            <a:r>
              <a:t/>
            </a:r>
            <a:endParaRPr sz="1308">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1200"/>
              </a:spcAft>
              <a:buNone/>
            </a:pPr>
            <a:r>
              <a:t/>
            </a:r>
            <a:endParaRPr/>
          </a:p>
        </p:txBody>
      </p:sp>
      <p:sp>
        <p:nvSpPr>
          <p:cNvPr id="283" name="Google Shape;283;p35"/>
          <p:cNvSpPr txBox="1"/>
          <p:nvPr>
            <p:ph type="title"/>
          </p:nvPr>
        </p:nvSpPr>
        <p:spPr>
          <a:xfrm>
            <a:off x="1297125" y="202400"/>
            <a:ext cx="7038900" cy="9141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877">
                <a:latin typeface="Arial"/>
                <a:ea typeface="Arial"/>
                <a:cs typeface="Arial"/>
                <a:sym typeface="Arial"/>
              </a:rPr>
              <a:t>Test removeLastTest(T elem)</a:t>
            </a:r>
            <a:endParaRPr sz="2877">
              <a:latin typeface="Arial"/>
              <a:ea typeface="Arial"/>
              <a:cs typeface="Arial"/>
              <a:sym typeface="Arial"/>
            </a:endParaRPr>
          </a:p>
          <a:p>
            <a:pPr indent="0" lvl="0" marL="0" rtl="0" algn="l">
              <a:spcBef>
                <a:spcPts val="0"/>
              </a:spcBef>
              <a:spcAft>
                <a:spcPts val="0"/>
              </a:spcAft>
              <a:buNone/>
            </a:pPr>
            <a:r>
              <a:t/>
            </a:r>
            <a:endParaRPr/>
          </a:p>
        </p:txBody>
      </p:sp>
      <p:graphicFrame>
        <p:nvGraphicFramePr>
          <p:cNvPr id="284" name="Google Shape;284;p35"/>
          <p:cNvGraphicFramePr/>
          <p:nvPr/>
        </p:nvGraphicFramePr>
        <p:xfrm>
          <a:off x="876125" y="1444050"/>
          <a:ext cx="3000000" cy="3000000"/>
        </p:xfrm>
        <a:graphic>
          <a:graphicData uri="http://schemas.openxmlformats.org/drawingml/2006/table">
            <a:tbl>
              <a:tblPr>
                <a:noFill/>
                <a:tableStyleId>{19F9126B-6126-4210-BE5D-CAC298C010D5}</a:tableStyleId>
              </a:tblPr>
              <a:tblGrid>
                <a:gridCol w="2413000"/>
                <a:gridCol w="2413000"/>
                <a:gridCol w="2413000"/>
              </a:tblGrid>
              <a:tr h="381000">
                <a:tc>
                  <a:txBody>
                    <a:bodyPr/>
                    <a:lstStyle/>
                    <a:p>
                      <a:pPr indent="0" lvl="0" marL="0" rtl="0" algn="l">
                        <a:spcBef>
                          <a:spcPts val="0"/>
                        </a:spcBef>
                        <a:spcAft>
                          <a:spcPts val="0"/>
                        </a:spcAft>
                        <a:buNone/>
                      </a:pPr>
                      <a:r>
                        <a:rPr lang="es">
                          <a:solidFill>
                            <a:schemeClr val="lt1"/>
                          </a:solidFill>
                        </a:rPr>
                        <a:t>Entrada</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s">
                          <a:solidFill>
                            <a:schemeClr val="lt1"/>
                          </a:solidFill>
                        </a:rPr>
                        <a:t>Clases </a:t>
                      </a:r>
                      <a:r>
                        <a:rPr lang="es">
                          <a:solidFill>
                            <a:schemeClr val="lt1"/>
                          </a:solidFill>
                        </a:rPr>
                        <a:t>Válidas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s">
                          <a:solidFill>
                            <a:schemeClr val="lt1"/>
                          </a:solidFill>
                        </a:rPr>
                        <a:t>Clases Inválidas</a:t>
                      </a:r>
                      <a:endParaRPr/>
                    </a:p>
                  </a:txBody>
                  <a:tcPr marT="91425" marB="91425" marR="91425" marL="91425"/>
                </a:tc>
              </a:tr>
              <a:tr h="381000">
                <a:tc>
                  <a:txBody>
                    <a:bodyPr/>
                    <a:lstStyle/>
                    <a:p>
                      <a:pPr indent="0" lvl="0" marL="0" rtl="0" algn="l">
                        <a:spcBef>
                          <a:spcPts val="0"/>
                        </a:spcBef>
                        <a:spcAft>
                          <a:spcPts val="0"/>
                        </a:spcAft>
                        <a:buNone/>
                      </a:pPr>
                      <a:r>
                        <a:rPr lang="es">
                          <a:solidFill>
                            <a:schemeClr val="lt1"/>
                          </a:solidFill>
                        </a:rPr>
                        <a:t>Element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s" sz="1200">
                          <a:solidFill>
                            <a:schemeClr val="lt1"/>
                          </a:solidFill>
                        </a:rPr>
                        <a:t>A &lt;= element &lt;= Z para todo elemento que esté presente en la lista</a:t>
                      </a:r>
                      <a:endParaRPr sz="1500">
                        <a:solidFill>
                          <a:schemeClr val="lt1"/>
                        </a:solidFill>
                      </a:endParaRPr>
                    </a:p>
                  </a:txBody>
                  <a:tcPr marT="91425" marB="91425" marR="91425" marL="91425"/>
                </a:tc>
                <a:tc>
                  <a:txBody>
                    <a:bodyPr/>
                    <a:lstStyle/>
                    <a:p>
                      <a:pPr indent="0" lvl="0" marL="0" rtl="0" algn="l">
                        <a:spcBef>
                          <a:spcPts val="0"/>
                        </a:spcBef>
                        <a:spcAft>
                          <a:spcPts val="0"/>
                        </a:spcAft>
                        <a:buNone/>
                      </a:pPr>
                      <a:r>
                        <a:rPr lang="es" sz="1100">
                          <a:solidFill>
                            <a:schemeClr val="lt1"/>
                          </a:solidFill>
                        </a:rPr>
                        <a:t>element &lt; A</a:t>
                      </a:r>
                      <a:endParaRPr sz="1100">
                        <a:solidFill>
                          <a:schemeClr val="lt1"/>
                        </a:solidFill>
                      </a:endParaRPr>
                    </a:p>
                    <a:p>
                      <a:pPr indent="0" lvl="0" marL="0" rtl="0" algn="l">
                        <a:spcBef>
                          <a:spcPts val="0"/>
                        </a:spcBef>
                        <a:spcAft>
                          <a:spcPts val="0"/>
                        </a:spcAft>
                        <a:buNone/>
                      </a:pPr>
                      <a:r>
                        <a:rPr lang="es" sz="1100">
                          <a:solidFill>
                            <a:schemeClr val="lt1"/>
                          </a:solidFill>
                        </a:rPr>
                        <a:t>element &gt; Z y los elementos que no estén en la lista</a:t>
                      </a:r>
                      <a:endParaRPr>
                        <a:solidFill>
                          <a:schemeClr val="lt1"/>
                        </a:solidFill>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txBox="1"/>
          <p:nvPr>
            <p:ph type="title"/>
          </p:nvPr>
        </p:nvSpPr>
        <p:spPr>
          <a:xfrm>
            <a:off x="1069450" y="291900"/>
            <a:ext cx="7313400" cy="9141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s" sz="2877">
                <a:latin typeface="Arial"/>
                <a:ea typeface="Arial"/>
                <a:cs typeface="Arial"/>
                <a:sym typeface="Arial"/>
              </a:rPr>
              <a:t>Test removeLastTest() y </a:t>
            </a:r>
            <a:endParaRPr sz="2877">
              <a:latin typeface="Arial"/>
              <a:ea typeface="Arial"/>
              <a:cs typeface="Arial"/>
              <a:sym typeface="Arial"/>
            </a:endParaRPr>
          </a:p>
          <a:p>
            <a:pPr indent="0" lvl="0" marL="0" rtl="0" algn="l">
              <a:lnSpc>
                <a:spcPct val="115000"/>
              </a:lnSpc>
              <a:spcBef>
                <a:spcPts val="0"/>
              </a:spcBef>
              <a:spcAft>
                <a:spcPts val="0"/>
              </a:spcAft>
              <a:buNone/>
            </a:pPr>
            <a:r>
              <a:rPr lang="es" sz="2877">
                <a:latin typeface="Arial"/>
                <a:ea typeface="Arial"/>
                <a:cs typeface="Arial"/>
                <a:sym typeface="Arial"/>
              </a:rPr>
              <a:t>Test removeLastTest(T elem) resultados</a:t>
            </a:r>
            <a:endParaRPr sz="2877">
              <a:latin typeface="Arial"/>
              <a:ea typeface="Arial"/>
              <a:cs typeface="Arial"/>
              <a:sym typeface="Arial"/>
            </a:endParaRPr>
          </a:p>
          <a:p>
            <a:pPr indent="0" lvl="0" marL="0" rtl="0" algn="l">
              <a:lnSpc>
                <a:spcPct val="115000"/>
              </a:lnSpc>
              <a:spcBef>
                <a:spcPts val="0"/>
              </a:spcBef>
              <a:spcAft>
                <a:spcPts val="0"/>
              </a:spcAft>
              <a:buNone/>
            </a:pPr>
            <a:r>
              <a:t/>
            </a:r>
            <a:endParaRPr sz="2877">
              <a:latin typeface="Arial"/>
              <a:ea typeface="Arial"/>
              <a:cs typeface="Arial"/>
              <a:sym typeface="Arial"/>
            </a:endParaRPr>
          </a:p>
          <a:p>
            <a:pPr indent="0" lvl="0" marL="0" rtl="0" algn="l">
              <a:spcBef>
                <a:spcPts val="0"/>
              </a:spcBef>
              <a:spcAft>
                <a:spcPts val="0"/>
              </a:spcAft>
              <a:buNone/>
            </a:pPr>
            <a:r>
              <a:t/>
            </a:r>
            <a:endParaRPr/>
          </a:p>
        </p:txBody>
      </p:sp>
      <p:pic>
        <p:nvPicPr>
          <p:cNvPr id="290" name="Google Shape;290;p36"/>
          <p:cNvPicPr preferRelativeResize="0"/>
          <p:nvPr/>
        </p:nvPicPr>
        <p:blipFill>
          <a:blip r:embed="rId3">
            <a:alphaModFix/>
          </a:blip>
          <a:stretch>
            <a:fillRect/>
          </a:stretch>
        </p:blipFill>
        <p:spPr>
          <a:xfrm>
            <a:off x="0" y="2571742"/>
            <a:ext cx="9144001" cy="2567009"/>
          </a:xfrm>
          <a:prstGeom prst="rect">
            <a:avLst/>
          </a:prstGeom>
          <a:noFill/>
          <a:ln>
            <a:noFill/>
          </a:ln>
        </p:spPr>
      </p:pic>
      <p:sp>
        <p:nvSpPr>
          <p:cNvPr id="291" name="Google Shape;291;p36"/>
          <p:cNvSpPr txBox="1"/>
          <p:nvPr/>
        </p:nvSpPr>
        <p:spPr>
          <a:xfrm>
            <a:off x="1069450" y="1565975"/>
            <a:ext cx="73134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100">
                <a:solidFill>
                  <a:schemeClr val="lt1"/>
                </a:solidFill>
              </a:rPr>
              <a:t>Como se puede ver fallan dos test, esto es debido a que si se pretende eliminar el primer elemento de una lista de por lo menos dos elementos se eliminará en su lugar la lista entera, el otro test que falla es el que prueba si se lanza la excepción  </a:t>
            </a:r>
            <a:endParaRPr>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37"/>
          <p:cNvPicPr preferRelativeResize="0"/>
          <p:nvPr/>
        </p:nvPicPr>
        <p:blipFill>
          <a:blip r:embed="rId3">
            <a:alphaModFix/>
          </a:blip>
          <a:stretch>
            <a:fillRect/>
          </a:stretch>
        </p:blipFill>
        <p:spPr>
          <a:xfrm>
            <a:off x="1500175" y="1847850"/>
            <a:ext cx="6143625" cy="1447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get at pos (Casos de prueba)</a:t>
            </a:r>
            <a:endParaRPr/>
          </a:p>
        </p:txBody>
      </p:sp>
      <p:pic>
        <p:nvPicPr>
          <p:cNvPr id="302" name="Google Shape;302;p38"/>
          <p:cNvPicPr preferRelativeResize="0"/>
          <p:nvPr/>
        </p:nvPicPr>
        <p:blipFill>
          <a:blip r:embed="rId3">
            <a:alphaModFix/>
          </a:blip>
          <a:stretch>
            <a:fillRect/>
          </a:stretch>
        </p:blipFill>
        <p:spPr>
          <a:xfrm>
            <a:off x="1514475" y="1943100"/>
            <a:ext cx="6115050" cy="1257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get at pos (Resultados)</a:t>
            </a:r>
            <a:endParaRPr/>
          </a:p>
        </p:txBody>
      </p:sp>
      <p:pic>
        <p:nvPicPr>
          <p:cNvPr id="308" name="Google Shape;308;p39"/>
          <p:cNvPicPr preferRelativeResize="0"/>
          <p:nvPr/>
        </p:nvPicPr>
        <p:blipFill>
          <a:blip r:embed="rId3">
            <a:alphaModFix/>
          </a:blip>
          <a:stretch>
            <a:fillRect/>
          </a:stretch>
        </p:blipFill>
        <p:spPr>
          <a:xfrm>
            <a:off x="332650" y="1079375"/>
            <a:ext cx="4669225" cy="2226025"/>
          </a:xfrm>
          <a:prstGeom prst="rect">
            <a:avLst/>
          </a:prstGeom>
          <a:noFill/>
          <a:ln>
            <a:noFill/>
          </a:ln>
        </p:spPr>
      </p:pic>
      <p:pic>
        <p:nvPicPr>
          <p:cNvPr id="309" name="Google Shape;309;p39"/>
          <p:cNvPicPr preferRelativeResize="0"/>
          <p:nvPr/>
        </p:nvPicPr>
        <p:blipFill>
          <a:blip r:embed="rId4">
            <a:alphaModFix/>
          </a:blip>
          <a:stretch>
            <a:fillRect/>
          </a:stretch>
        </p:blipFill>
        <p:spPr>
          <a:xfrm>
            <a:off x="3931733" y="1567550"/>
            <a:ext cx="4926717" cy="2226025"/>
          </a:xfrm>
          <a:prstGeom prst="rect">
            <a:avLst/>
          </a:prstGeom>
          <a:noFill/>
          <a:ln>
            <a:noFill/>
          </a:ln>
        </p:spPr>
      </p:pic>
      <p:pic>
        <p:nvPicPr>
          <p:cNvPr id="310" name="Google Shape;310;p39"/>
          <p:cNvPicPr preferRelativeResize="0"/>
          <p:nvPr/>
        </p:nvPicPr>
        <p:blipFill>
          <a:blip r:embed="rId5">
            <a:alphaModFix/>
          </a:blip>
          <a:stretch>
            <a:fillRect/>
          </a:stretch>
        </p:blipFill>
        <p:spPr>
          <a:xfrm>
            <a:off x="332650" y="3830400"/>
            <a:ext cx="5734050" cy="990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40"/>
          <p:cNvPicPr preferRelativeResize="0"/>
          <p:nvPr/>
        </p:nvPicPr>
        <p:blipFill>
          <a:blip r:embed="rId3">
            <a:alphaModFix/>
          </a:blip>
          <a:stretch>
            <a:fillRect/>
          </a:stretch>
        </p:blipFill>
        <p:spPr>
          <a:xfrm>
            <a:off x="1543050" y="1466850"/>
            <a:ext cx="6057900" cy="2209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TestIndexOf (Casos de prueba)</a:t>
            </a:r>
            <a:endParaRPr/>
          </a:p>
        </p:txBody>
      </p:sp>
      <p:pic>
        <p:nvPicPr>
          <p:cNvPr id="321" name="Google Shape;321;p41"/>
          <p:cNvPicPr preferRelativeResize="0"/>
          <p:nvPr/>
        </p:nvPicPr>
        <p:blipFill>
          <a:blip r:embed="rId3">
            <a:alphaModFix/>
          </a:blip>
          <a:stretch>
            <a:fillRect/>
          </a:stretch>
        </p:blipFill>
        <p:spPr>
          <a:xfrm>
            <a:off x="1562100" y="1905000"/>
            <a:ext cx="6019800" cy="133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addAtPos</a:t>
            </a:r>
            <a:endParaRPr/>
          </a:p>
        </p:txBody>
      </p:sp>
      <p:pic>
        <p:nvPicPr>
          <p:cNvPr id="146" name="Google Shape;146;p15"/>
          <p:cNvPicPr preferRelativeResize="0"/>
          <p:nvPr/>
        </p:nvPicPr>
        <p:blipFill>
          <a:blip r:embed="rId3">
            <a:alphaModFix/>
          </a:blip>
          <a:stretch>
            <a:fillRect/>
          </a:stretch>
        </p:blipFill>
        <p:spPr>
          <a:xfrm>
            <a:off x="740775" y="1614950"/>
            <a:ext cx="7662450" cy="2596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TestIndexOf (Resultados)</a:t>
            </a:r>
            <a:endParaRPr/>
          </a:p>
          <a:p>
            <a:pPr indent="0" lvl="0" marL="0" rtl="0" algn="l">
              <a:spcBef>
                <a:spcPts val="0"/>
              </a:spcBef>
              <a:spcAft>
                <a:spcPts val="0"/>
              </a:spcAft>
              <a:buNone/>
            </a:pPr>
            <a:r>
              <a:t/>
            </a:r>
            <a:endParaRPr/>
          </a:p>
        </p:txBody>
      </p:sp>
      <p:pic>
        <p:nvPicPr>
          <p:cNvPr id="327" name="Google Shape;327;p42"/>
          <p:cNvPicPr preferRelativeResize="0"/>
          <p:nvPr/>
        </p:nvPicPr>
        <p:blipFill>
          <a:blip r:embed="rId3">
            <a:alphaModFix/>
          </a:blip>
          <a:stretch>
            <a:fillRect/>
          </a:stretch>
        </p:blipFill>
        <p:spPr>
          <a:xfrm>
            <a:off x="2084775" y="1074000"/>
            <a:ext cx="4974453" cy="3530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43"/>
          <p:cNvPicPr preferRelativeResize="0"/>
          <p:nvPr/>
        </p:nvPicPr>
        <p:blipFill>
          <a:blip r:embed="rId3">
            <a:alphaModFix/>
          </a:blip>
          <a:stretch>
            <a:fillRect/>
          </a:stretch>
        </p:blipFill>
        <p:spPr>
          <a:xfrm>
            <a:off x="1495425" y="1428750"/>
            <a:ext cx="6153150" cy="2286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TestIsSubList (Casos de prueba)</a:t>
            </a:r>
            <a:endParaRPr/>
          </a:p>
        </p:txBody>
      </p:sp>
      <p:pic>
        <p:nvPicPr>
          <p:cNvPr id="338" name="Google Shape;338;p44"/>
          <p:cNvPicPr preferRelativeResize="0"/>
          <p:nvPr/>
        </p:nvPicPr>
        <p:blipFill>
          <a:blip r:embed="rId3">
            <a:alphaModFix/>
          </a:blip>
          <a:stretch>
            <a:fillRect/>
          </a:stretch>
        </p:blipFill>
        <p:spPr>
          <a:xfrm>
            <a:off x="1614488" y="2062163"/>
            <a:ext cx="5915025" cy="1019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TestIsSubList (Resultados)</a:t>
            </a:r>
            <a:endParaRPr/>
          </a:p>
          <a:p>
            <a:pPr indent="0" lvl="0" marL="0" rtl="0" algn="l">
              <a:spcBef>
                <a:spcPts val="0"/>
              </a:spcBef>
              <a:spcAft>
                <a:spcPts val="0"/>
              </a:spcAft>
              <a:buNone/>
            </a:pPr>
            <a:r>
              <a:t/>
            </a:r>
            <a:endParaRPr/>
          </a:p>
        </p:txBody>
      </p:sp>
      <p:pic>
        <p:nvPicPr>
          <p:cNvPr id="344" name="Google Shape;344;p45"/>
          <p:cNvPicPr preferRelativeResize="0"/>
          <p:nvPr/>
        </p:nvPicPr>
        <p:blipFill>
          <a:blip r:embed="rId3">
            <a:alphaModFix/>
          </a:blip>
          <a:stretch>
            <a:fillRect/>
          </a:stretch>
        </p:blipFill>
        <p:spPr>
          <a:xfrm>
            <a:off x="242525" y="1902175"/>
            <a:ext cx="5734050" cy="2552700"/>
          </a:xfrm>
          <a:prstGeom prst="rect">
            <a:avLst/>
          </a:prstGeom>
          <a:noFill/>
          <a:ln>
            <a:noFill/>
          </a:ln>
        </p:spPr>
      </p:pic>
      <p:pic>
        <p:nvPicPr>
          <p:cNvPr id="345" name="Google Shape;345;p45"/>
          <p:cNvPicPr preferRelativeResize="0"/>
          <p:nvPr/>
        </p:nvPicPr>
        <p:blipFill>
          <a:blip r:embed="rId4">
            <a:alphaModFix/>
          </a:blip>
          <a:stretch>
            <a:fillRect/>
          </a:stretch>
        </p:blipFill>
        <p:spPr>
          <a:xfrm>
            <a:off x="3954850" y="987150"/>
            <a:ext cx="5734050" cy="2019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6"/>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Caja blanca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Método sustituirPalabra</a:t>
            </a:r>
            <a:endParaRPr/>
          </a:p>
        </p:txBody>
      </p:sp>
      <p:pic>
        <p:nvPicPr>
          <p:cNvPr id="356" name="Google Shape;356;p47"/>
          <p:cNvPicPr preferRelativeResize="0"/>
          <p:nvPr/>
        </p:nvPicPr>
        <p:blipFill>
          <a:blip r:embed="rId3">
            <a:alphaModFix/>
          </a:blip>
          <a:stretch>
            <a:fillRect/>
          </a:stretch>
        </p:blipFill>
        <p:spPr>
          <a:xfrm>
            <a:off x="0" y="1547125"/>
            <a:ext cx="6580224" cy="3021675"/>
          </a:xfrm>
          <a:prstGeom prst="rect">
            <a:avLst/>
          </a:prstGeom>
          <a:noFill/>
          <a:ln>
            <a:noFill/>
          </a:ln>
        </p:spPr>
      </p:pic>
      <p:pic>
        <p:nvPicPr>
          <p:cNvPr id="357" name="Google Shape;357;p47"/>
          <p:cNvPicPr preferRelativeResize="0"/>
          <p:nvPr/>
        </p:nvPicPr>
        <p:blipFill>
          <a:blip r:embed="rId4">
            <a:alphaModFix/>
          </a:blip>
          <a:stretch>
            <a:fillRect/>
          </a:stretch>
        </p:blipFill>
        <p:spPr>
          <a:xfrm>
            <a:off x="6514023" y="0"/>
            <a:ext cx="2629977"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Método sustituirPalabra</a:t>
            </a:r>
            <a:endParaRPr/>
          </a:p>
        </p:txBody>
      </p:sp>
      <p:sp>
        <p:nvSpPr>
          <p:cNvPr id="363" name="Google Shape;363;p48"/>
          <p:cNvSpPr txBox="1"/>
          <p:nvPr>
            <p:ph idx="1" type="body"/>
          </p:nvPr>
        </p:nvSpPr>
        <p:spPr>
          <a:xfrm>
            <a:off x="234300" y="1567550"/>
            <a:ext cx="28578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COMPLEJIDAD CICLOMÁTICA</a:t>
            </a:r>
            <a:endParaRPr/>
          </a:p>
          <a:p>
            <a:pPr indent="0" lvl="0" marL="0" rtl="0" algn="l">
              <a:spcBef>
                <a:spcPts val="1200"/>
              </a:spcBef>
              <a:spcAft>
                <a:spcPts val="0"/>
              </a:spcAft>
              <a:buNone/>
            </a:pPr>
            <a:r>
              <a:rPr lang="es"/>
              <a:t>V(G) = Nº de  regiones  = 5</a:t>
            </a:r>
            <a:endParaRPr/>
          </a:p>
          <a:p>
            <a:pPr indent="0" lvl="0" marL="0" rtl="0" algn="l">
              <a:spcBef>
                <a:spcPts val="1200"/>
              </a:spcBef>
              <a:spcAft>
                <a:spcPts val="0"/>
              </a:spcAft>
              <a:buNone/>
            </a:pPr>
            <a:r>
              <a:rPr lang="es"/>
              <a:t>V(G) = Nº aristas - Nº de nodos + 2  =      16 - 13 + 2 = 5</a:t>
            </a:r>
            <a:endParaRPr/>
          </a:p>
          <a:p>
            <a:pPr indent="0" lvl="0" marL="0" rtl="0" algn="l">
              <a:spcBef>
                <a:spcPts val="1200"/>
              </a:spcBef>
              <a:spcAft>
                <a:spcPts val="0"/>
              </a:spcAft>
              <a:buNone/>
            </a:pPr>
            <a:r>
              <a:rPr lang="es"/>
              <a:t>V(G) = nodos predicado +1 =                  4 + 1 = 5</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64" name="Google Shape;364;p48"/>
          <p:cNvPicPr preferRelativeResize="0"/>
          <p:nvPr/>
        </p:nvPicPr>
        <p:blipFill>
          <a:blip r:embed="rId3">
            <a:alphaModFix/>
          </a:blip>
          <a:stretch>
            <a:fillRect/>
          </a:stretch>
        </p:blipFill>
        <p:spPr>
          <a:xfrm>
            <a:off x="6514029" y="0"/>
            <a:ext cx="2629971" cy="5143500"/>
          </a:xfrm>
          <a:prstGeom prst="rect">
            <a:avLst/>
          </a:prstGeom>
          <a:noFill/>
          <a:ln>
            <a:noFill/>
          </a:ln>
        </p:spPr>
      </p:pic>
      <p:sp>
        <p:nvSpPr>
          <p:cNvPr id="365" name="Google Shape;365;p48"/>
          <p:cNvSpPr txBox="1"/>
          <p:nvPr/>
        </p:nvSpPr>
        <p:spPr>
          <a:xfrm>
            <a:off x="3453925" y="1567550"/>
            <a:ext cx="2857800" cy="230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00">
                <a:solidFill>
                  <a:schemeClr val="lt1"/>
                </a:solidFill>
                <a:latin typeface="Lato"/>
                <a:ea typeface="Lato"/>
                <a:cs typeface="Lato"/>
                <a:sym typeface="Lato"/>
              </a:rPr>
              <a:t>CAMINOS</a:t>
            </a:r>
            <a:endParaRPr sz="1300">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s" sz="1300">
                <a:solidFill>
                  <a:schemeClr val="lt1"/>
                </a:solidFill>
                <a:latin typeface="Lato"/>
                <a:ea typeface="Lato"/>
                <a:cs typeface="Lato"/>
                <a:sym typeface="Lato"/>
              </a:rPr>
              <a:t>Camino 1: A,B,M</a:t>
            </a:r>
            <a:endParaRPr sz="1300">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s" sz="1300">
                <a:solidFill>
                  <a:schemeClr val="lt1"/>
                </a:solidFill>
                <a:latin typeface="Lato"/>
                <a:ea typeface="Lato"/>
                <a:cs typeface="Lato"/>
                <a:sym typeface="Lato"/>
              </a:rPr>
              <a:t>Camino 2: A,B,C,D,E,J,K,L,M</a:t>
            </a:r>
            <a:endParaRPr sz="1300">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s" sz="1300">
                <a:solidFill>
                  <a:schemeClr val="lt1"/>
                </a:solidFill>
                <a:latin typeface="Lato"/>
                <a:ea typeface="Lato"/>
                <a:cs typeface="Lato"/>
                <a:sym typeface="Lato"/>
              </a:rPr>
              <a:t>Camino 3: A,B,C,D,E,F,H,I,E,J,K,L,M</a:t>
            </a:r>
            <a:endParaRPr sz="1300">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s" sz="1300">
                <a:solidFill>
                  <a:schemeClr val="lt1"/>
                </a:solidFill>
                <a:latin typeface="Lato"/>
                <a:ea typeface="Lato"/>
                <a:cs typeface="Lato"/>
                <a:sym typeface="Lato"/>
              </a:rPr>
              <a:t>Camino 4: A,B,C,D,E,F,G,I,E,J,K,L,M</a:t>
            </a:r>
            <a:endParaRPr sz="1300">
              <a:solidFill>
                <a:schemeClr val="lt1"/>
              </a:solidFill>
              <a:latin typeface="Lato"/>
              <a:ea typeface="Lato"/>
              <a:cs typeface="Lato"/>
              <a:sym typeface="Lato"/>
            </a:endParaRPr>
          </a:p>
          <a:p>
            <a:pPr indent="0" lvl="0" marL="0" rtl="0" algn="l">
              <a:lnSpc>
                <a:spcPct val="115000"/>
              </a:lnSpc>
              <a:spcBef>
                <a:spcPts val="1200"/>
              </a:spcBef>
              <a:spcAft>
                <a:spcPts val="1200"/>
              </a:spcAft>
              <a:buNone/>
            </a:pPr>
            <a:r>
              <a:rPr lang="es" sz="1300">
                <a:solidFill>
                  <a:schemeClr val="lt1"/>
                </a:solidFill>
                <a:latin typeface="Lato"/>
                <a:ea typeface="Lato"/>
                <a:cs typeface="Lato"/>
                <a:sym typeface="Lato"/>
              </a:rPr>
              <a:t>Camino 5: A,B,C,D,E,J,K,D,E,J,K,L,M</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Método sustituirPalabra</a:t>
            </a:r>
            <a:endParaRPr/>
          </a:p>
        </p:txBody>
      </p:sp>
      <p:sp>
        <p:nvSpPr>
          <p:cNvPr id="371" name="Google Shape;371;p49"/>
          <p:cNvSpPr txBox="1"/>
          <p:nvPr>
            <p:ph idx="1" type="body"/>
          </p:nvPr>
        </p:nvSpPr>
        <p:spPr>
          <a:xfrm>
            <a:off x="413400" y="1307850"/>
            <a:ext cx="5937000" cy="3077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El camino 2 y 5 son inviables, debido a que el editor tiene que tener un tamaño mayor a 0 (Nodo B), y la condición del while (Nodo E) indica que la línea tiene que ser mayor que 0, no es posible que se cumpla la primera </a:t>
            </a:r>
            <a:r>
              <a:rPr lang="es"/>
              <a:t>condición</a:t>
            </a:r>
            <a:r>
              <a:rPr lang="es"/>
              <a:t> y a la vez se incumpla la segunda en la primera iteración.</a:t>
            </a:r>
            <a:endParaRPr/>
          </a:p>
        </p:txBody>
      </p:sp>
      <p:pic>
        <p:nvPicPr>
          <p:cNvPr id="372" name="Google Shape;372;p49"/>
          <p:cNvPicPr preferRelativeResize="0"/>
          <p:nvPr/>
        </p:nvPicPr>
        <p:blipFill>
          <a:blip r:embed="rId3">
            <a:alphaModFix/>
          </a:blip>
          <a:stretch>
            <a:fillRect/>
          </a:stretch>
        </p:blipFill>
        <p:spPr>
          <a:xfrm>
            <a:off x="6514028" y="0"/>
            <a:ext cx="2629972" cy="5143500"/>
          </a:xfrm>
          <a:prstGeom prst="rect">
            <a:avLst/>
          </a:prstGeom>
          <a:noFill/>
          <a:ln>
            <a:noFill/>
          </a:ln>
        </p:spPr>
      </p:pic>
      <p:pic>
        <p:nvPicPr>
          <p:cNvPr id="373" name="Google Shape;373;p49"/>
          <p:cNvPicPr preferRelativeResize="0"/>
          <p:nvPr/>
        </p:nvPicPr>
        <p:blipFill>
          <a:blip r:embed="rId4">
            <a:alphaModFix/>
          </a:blip>
          <a:stretch>
            <a:fillRect/>
          </a:stretch>
        </p:blipFill>
        <p:spPr>
          <a:xfrm>
            <a:off x="458150" y="2458300"/>
            <a:ext cx="5847501" cy="26851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Método sustituirPalabra</a:t>
            </a:r>
            <a:endParaRPr/>
          </a:p>
        </p:txBody>
      </p:sp>
      <p:sp>
        <p:nvSpPr>
          <p:cNvPr id="379" name="Google Shape;379;p50"/>
          <p:cNvSpPr txBox="1"/>
          <p:nvPr>
            <p:ph idx="1" type="body"/>
          </p:nvPr>
        </p:nvSpPr>
        <p:spPr>
          <a:xfrm>
            <a:off x="413400" y="1307850"/>
            <a:ext cx="5937000" cy="307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Por lo tanto hay que probar tres caminos:</a:t>
            </a:r>
            <a:endParaRPr/>
          </a:p>
          <a:p>
            <a:pPr indent="-311150" lvl="0" marL="457200" rtl="0" algn="l">
              <a:spcBef>
                <a:spcPts val="1200"/>
              </a:spcBef>
              <a:spcAft>
                <a:spcPts val="0"/>
              </a:spcAft>
              <a:buSzPts val="1300"/>
              <a:buChar char="-"/>
            </a:pPr>
            <a:r>
              <a:rPr lang="es"/>
              <a:t>ABM</a:t>
            </a:r>
            <a:endParaRPr/>
          </a:p>
          <a:p>
            <a:pPr indent="-311150" lvl="0" marL="457200" rtl="0" algn="l">
              <a:spcBef>
                <a:spcPts val="0"/>
              </a:spcBef>
              <a:spcAft>
                <a:spcPts val="0"/>
              </a:spcAft>
              <a:buSzPts val="1300"/>
              <a:buChar char="-"/>
            </a:pPr>
            <a:r>
              <a:rPr lang="es"/>
              <a:t>ABCDEFGIEJKLM</a:t>
            </a:r>
            <a:endParaRPr/>
          </a:p>
          <a:p>
            <a:pPr indent="-311150" lvl="0" marL="457200" rtl="0" algn="l">
              <a:spcBef>
                <a:spcPts val="0"/>
              </a:spcBef>
              <a:spcAft>
                <a:spcPts val="0"/>
              </a:spcAft>
              <a:buSzPts val="1300"/>
              <a:buChar char="-"/>
            </a:pPr>
            <a:r>
              <a:rPr lang="es"/>
              <a:t>ABCDEFHIEJKLM</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
              <a:t>Tests pasados satisfactoriamente</a:t>
            </a:r>
            <a:endParaRPr/>
          </a:p>
        </p:txBody>
      </p:sp>
      <p:pic>
        <p:nvPicPr>
          <p:cNvPr id="380" name="Google Shape;380;p50"/>
          <p:cNvPicPr preferRelativeResize="0"/>
          <p:nvPr/>
        </p:nvPicPr>
        <p:blipFill>
          <a:blip r:embed="rId3">
            <a:alphaModFix/>
          </a:blip>
          <a:stretch>
            <a:fillRect/>
          </a:stretch>
        </p:blipFill>
        <p:spPr>
          <a:xfrm>
            <a:off x="6514028" y="0"/>
            <a:ext cx="2629972" cy="5143500"/>
          </a:xfrm>
          <a:prstGeom prst="rect">
            <a:avLst/>
          </a:prstGeom>
          <a:noFill/>
          <a:ln>
            <a:noFill/>
          </a:ln>
        </p:spPr>
      </p:pic>
      <p:pic>
        <p:nvPicPr>
          <p:cNvPr id="381" name="Google Shape;381;p50"/>
          <p:cNvPicPr preferRelativeResize="0"/>
          <p:nvPr/>
        </p:nvPicPr>
        <p:blipFill>
          <a:blip r:embed="rId4">
            <a:alphaModFix/>
          </a:blip>
          <a:stretch>
            <a:fillRect/>
          </a:stretch>
        </p:blipFill>
        <p:spPr>
          <a:xfrm>
            <a:off x="413400" y="2571750"/>
            <a:ext cx="4000500" cy="1085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Método MayorLongitud()</a:t>
            </a:r>
            <a:endParaRPr/>
          </a:p>
        </p:txBody>
      </p:sp>
      <p:pic>
        <p:nvPicPr>
          <p:cNvPr id="387" name="Google Shape;387;p51"/>
          <p:cNvPicPr preferRelativeResize="0"/>
          <p:nvPr/>
        </p:nvPicPr>
        <p:blipFill>
          <a:blip r:embed="rId3">
            <a:alphaModFix/>
          </a:blip>
          <a:stretch>
            <a:fillRect/>
          </a:stretch>
        </p:blipFill>
        <p:spPr>
          <a:xfrm>
            <a:off x="1178888" y="1194875"/>
            <a:ext cx="6786225" cy="3794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addAtPos</a:t>
            </a:r>
            <a:endParaRPr/>
          </a:p>
        </p:txBody>
      </p:sp>
      <p:sp>
        <p:nvSpPr>
          <p:cNvPr id="152" name="Google Shape;152;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Para los tests se han identificado las siguientes clases de prueba:</a:t>
            </a:r>
            <a:endParaRPr/>
          </a:p>
          <a:p>
            <a:pPr indent="-311150" lvl="0" marL="457200" rtl="0" algn="l">
              <a:spcBef>
                <a:spcPts val="1200"/>
              </a:spcBef>
              <a:spcAft>
                <a:spcPts val="0"/>
              </a:spcAft>
              <a:buSzPts val="1300"/>
              <a:buChar char="●"/>
            </a:pPr>
            <a:r>
              <a:rPr lang="es"/>
              <a:t>element 	{“@”, “A”, “B”, “M”, “Y”, “Z”, “[“}</a:t>
            </a:r>
            <a:endParaRPr/>
          </a:p>
          <a:p>
            <a:pPr indent="-311150" lvl="0" marL="457200" rtl="0" algn="l">
              <a:spcBef>
                <a:spcPts val="0"/>
              </a:spcBef>
              <a:spcAft>
                <a:spcPts val="0"/>
              </a:spcAft>
              <a:buSzPts val="1300"/>
              <a:buChar char="●"/>
            </a:pPr>
            <a:r>
              <a:rPr lang="es"/>
              <a:t>p    	{0, 1, 2, tamaño / 2, tamaño - 1, tamaño, tamaño + 1}</a:t>
            </a:r>
            <a:endParaRPr/>
          </a:p>
          <a:p>
            <a:pPr indent="0" lvl="0" marL="0" rtl="0" algn="l">
              <a:spcBef>
                <a:spcPts val="1200"/>
              </a:spcBef>
              <a:spcAft>
                <a:spcPts val="0"/>
              </a:spcAft>
              <a:buNone/>
            </a:pPr>
            <a:r>
              <a:rPr lang="es"/>
              <a:t>Debido a la gran cantidad de casos de prueba (7²), se ha determinado que es necesario el empleo de CSV. Para ello, se ha usado el siguiente patrón para construirlo:</a:t>
            </a:r>
            <a:endParaRPr/>
          </a:p>
          <a:p>
            <a:pPr indent="0" lvl="0" marL="0" rtl="0" algn="l">
              <a:spcBef>
                <a:spcPts val="1200"/>
              </a:spcBef>
              <a:spcAft>
                <a:spcPts val="0"/>
              </a:spcAft>
              <a:buNone/>
            </a:pPr>
            <a:r>
              <a:rPr lang="es"/>
              <a:t>element, p, resultado</a:t>
            </a:r>
            <a:endParaRPr/>
          </a:p>
          <a:p>
            <a:pPr indent="0" lvl="0" marL="0" rtl="0" algn="l">
              <a:spcBef>
                <a:spcPts val="1200"/>
              </a:spcBef>
              <a:spcAft>
                <a:spcPts val="0"/>
              </a:spcAft>
              <a:buNone/>
            </a:pPr>
            <a:r>
              <a:rPr lang="es"/>
              <a:t>Ejemplo:  "@,  1, CBCDE",</a:t>
            </a:r>
            <a:endParaRPr/>
          </a:p>
          <a:p>
            <a:pPr indent="0" lvl="0" marL="0" rtl="0" algn="l">
              <a:spcBef>
                <a:spcPts val="1200"/>
              </a:spcBef>
              <a:spcAft>
                <a:spcPts val="1200"/>
              </a:spcAft>
              <a:buNone/>
            </a:pPr>
            <a:r>
              <a:t/>
            </a:r>
            <a:endParaRPr/>
          </a:p>
        </p:txBody>
      </p:sp>
      <p:pic>
        <p:nvPicPr>
          <p:cNvPr id="153" name="Google Shape;153;p16"/>
          <p:cNvPicPr preferRelativeResize="0"/>
          <p:nvPr/>
        </p:nvPicPr>
        <p:blipFill>
          <a:blip r:embed="rId3">
            <a:alphaModFix/>
          </a:blip>
          <a:stretch>
            <a:fillRect/>
          </a:stretch>
        </p:blipFill>
        <p:spPr>
          <a:xfrm>
            <a:off x="3390900" y="3857613"/>
            <a:ext cx="5753100" cy="12858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2"/>
          <p:cNvSpPr txBox="1"/>
          <p:nvPr>
            <p:ph idx="1" type="body"/>
          </p:nvPr>
        </p:nvSpPr>
        <p:spPr>
          <a:xfrm>
            <a:off x="1052550" y="980250"/>
            <a:ext cx="7038900" cy="3039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lang="es" sz="1200">
                <a:latin typeface="Calibri"/>
                <a:ea typeface="Calibri"/>
                <a:cs typeface="Calibri"/>
                <a:sym typeface="Calibri"/>
              </a:rPr>
              <a:t>a través del estudio del código obtenemos el siguiente grafo:</a:t>
            </a:r>
            <a:endParaRPr sz="1200">
              <a:latin typeface="Calibri"/>
              <a:ea typeface="Calibri"/>
              <a:cs typeface="Calibri"/>
              <a:sym typeface="Calibri"/>
            </a:endParaRPr>
          </a:p>
          <a:p>
            <a:pPr indent="0" lvl="0" marL="0" rtl="0" algn="l">
              <a:spcBef>
                <a:spcPts val="800"/>
              </a:spcBef>
              <a:spcAft>
                <a:spcPts val="1200"/>
              </a:spcAft>
              <a:buNone/>
            </a:pPr>
            <a:r>
              <a:t/>
            </a:r>
            <a:endParaRPr sz="1200"/>
          </a:p>
        </p:txBody>
      </p:sp>
      <p:sp>
        <p:nvSpPr>
          <p:cNvPr id="393" name="Google Shape;393;p52"/>
          <p:cNvSpPr txBox="1"/>
          <p:nvPr>
            <p:ph type="title"/>
          </p:nvPr>
        </p:nvSpPr>
        <p:spPr>
          <a:xfrm>
            <a:off x="1297500" y="393750"/>
            <a:ext cx="7038900" cy="58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Método MayorLongitud()</a:t>
            </a:r>
            <a:endParaRPr/>
          </a:p>
        </p:txBody>
      </p:sp>
      <p:pic>
        <p:nvPicPr>
          <p:cNvPr id="394" name="Google Shape;394;p52"/>
          <p:cNvPicPr preferRelativeResize="0"/>
          <p:nvPr/>
        </p:nvPicPr>
        <p:blipFill>
          <a:blip r:embed="rId3">
            <a:alphaModFix/>
          </a:blip>
          <a:stretch>
            <a:fillRect/>
          </a:stretch>
        </p:blipFill>
        <p:spPr>
          <a:xfrm>
            <a:off x="6121867" y="0"/>
            <a:ext cx="3022133" cy="51435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3"/>
          <p:cNvSpPr txBox="1"/>
          <p:nvPr>
            <p:ph idx="1" type="body"/>
          </p:nvPr>
        </p:nvSpPr>
        <p:spPr>
          <a:xfrm>
            <a:off x="967600" y="980250"/>
            <a:ext cx="7368900" cy="34986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s" sz="7300"/>
              <a:t>Complejidad Ciclomática:</a:t>
            </a:r>
            <a:endParaRPr sz="7300"/>
          </a:p>
          <a:p>
            <a:pPr indent="0" lvl="0" marL="0" rtl="0" algn="l">
              <a:spcBef>
                <a:spcPts val="1200"/>
              </a:spcBef>
              <a:spcAft>
                <a:spcPts val="0"/>
              </a:spcAft>
              <a:buNone/>
            </a:pPr>
            <a:r>
              <a:t/>
            </a:r>
            <a:endParaRPr sz="7300"/>
          </a:p>
          <a:p>
            <a:pPr indent="0" lvl="0" marL="0" rtl="0" algn="l">
              <a:spcBef>
                <a:spcPts val="1200"/>
              </a:spcBef>
              <a:spcAft>
                <a:spcPts val="0"/>
              </a:spcAft>
              <a:buNone/>
            </a:pPr>
            <a:r>
              <a:rPr lang="es" sz="7300"/>
              <a:t>V(G)= = Nº aristas - Nº de nodos + 2 = 16 – 12 + 2 = 6</a:t>
            </a:r>
            <a:endParaRPr sz="7300"/>
          </a:p>
          <a:p>
            <a:pPr indent="0" lvl="0" marL="0" rtl="0" algn="l">
              <a:spcBef>
                <a:spcPts val="1200"/>
              </a:spcBef>
              <a:spcAft>
                <a:spcPts val="0"/>
              </a:spcAft>
              <a:buNone/>
            </a:pPr>
            <a:r>
              <a:rPr lang="es" sz="7300"/>
              <a:t> Los cuatro caminos recorribles son :</a:t>
            </a:r>
            <a:endParaRPr sz="7300"/>
          </a:p>
          <a:p>
            <a:pPr indent="0" lvl="0" marL="0" rtl="0" algn="l">
              <a:spcBef>
                <a:spcPts val="1200"/>
              </a:spcBef>
              <a:spcAft>
                <a:spcPts val="0"/>
              </a:spcAft>
              <a:buNone/>
            </a:pPr>
            <a:r>
              <a:rPr lang="es" sz="7300"/>
              <a:t>Camino : 1 , 2 , 3 , 16</a:t>
            </a:r>
            <a:endParaRPr sz="7300"/>
          </a:p>
          <a:p>
            <a:pPr indent="0" lvl="0" marL="0" rtl="0" algn="l">
              <a:spcBef>
                <a:spcPts val="1200"/>
              </a:spcBef>
              <a:spcAft>
                <a:spcPts val="0"/>
              </a:spcAft>
              <a:buNone/>
            </a:pPr>
            <a:r>
              <a:rPr lang="es" sz="7300"/>
              <a:t>Camino2 : 1 , 2 , 3 , 4 , 5 , 6 , 7 , 8  , 9 , 6 , 4 , 16</a:t>
            </a:r>
            <a:endParaRPr sz="7300"/>
          </a:p>
          <a:p>
            <a:pPr indent="0" lvl="0" marL="0" rtl="0" algn="l">
              <a:spcBef>
                <a:spcPts val="1200"/>
              </a:spcBef>
              <a:spcAft>
                <a:spcPts val="0"/>
              </a:spcAft>
              <a:buNone/>
            </a:pPr>
            <a:r>
              <a:rPr lang="es" sz="7300"/>
              <a:t>Camino3 : 1 , 2 , 3 , 4 , 5 , 6 , 7 , 8 , 10 , 11 , 6, 4 , 16</a:t>
            </a:r>
            <a:endParaRPr sz="7300"/>
          </a:p>
          <a:p>
            <a:pPr indent="0" lvl="0" marL="0" rtl="0" algn="l">
              <a:spcBef>
                <a:spcPts val="1200"/>
              </a:spcBef>
              <a:spcAft>
                <a:spcPts val="0"/>
              </a:spcAft>
              <a:buNone/>
            </a:pPr>
            <a:r>
              <a:rPr lang="es" sz="7300"/>
              <a:t>Camino4 : 1 , 2 , 3 , 4 , 5 , 6 , 7 , 8 , 10 , 6 , 4 , 16</a:t>
            </a:r>
            <a:endParaRPr sz="7300"/>
          </a:p>
          <a:p>
            <a:pPr indent="0" lvl="0" marL="0" rtl="0" algn="l">
              <a:spcBef>
                <a:spcPts val="1200"/>
              </a:spcBef>
              <a:spcAft>
                <a:spcPts val="1200"/>
              </a:spcAft>
              <a:buNone/>
            </a:pPr>
            <a:r>
              <a:t/>
            </a:r>
            <a:endParaRPr/>
          </a:p>
        </p:txBody>
      </p:sp>
      <p:sp>
        <p:nvSpPr>
          <p:cNvPr id="400" name="Google Shape;400;p53"/>
          <p:cNvSpPr txBox="1"/>
          <p:nvPr>
            <p:ph type="title"/>
          </p:nvPr>
        </p:nvSpPr>
        <p:spPr>
          <a:xfrm>
            <a:off x="1297500" y="393750"/>
            <a:ext cx="7038900" cy="58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Método MayorLongitud()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4"/>
          <p:cNvSpPr txBox="1"/>
          <p:nvPr>
            <p:ph idx="1" type="body"/>
          </p:nvPr>
        </p:nvSpPr>
        <p:spPr>
          <a:xfrm>
            <a:off x="1052550" y="13078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700"/>
              <a:t>En la siguiente imagen se muestran los </a:t>
            </a:r>
            <a:endParaRPr sz="1700"/>
          </a:p>
          <a:p>
            <a:pPr indent="0" lvl="0" marL="0" rtl="0" algn="l">
              <a:spcBef>
                <a:spcPts val="1200"/>
              </a:spcBef>
              <a:spcAft>
                <a:spcPts val="0"/>
              </a:spcAft>
              <a:buNone/>
            </a:pPr>
            <a:r>
              <a:rPr lang="es" sz="1700"/>
              <a:t>caminos recorribles junto con el nombre </a:t>
            </a:r>
            <a:endParaRPr sz="1700"/>
          </a:p>
          <a:p>
            <a:pPr indent="0" lvl="0" marL="0" rtl="0" algn="l">
              <a:spcBef>
                <a:spcPts val="1200"/>
              </a:spcBef>
              <a:spcAft>
                <a:spcPts val="0"/>
              </a:spcAft>
              <a:buNone/>
            </a:pPr>
            <a:r>
              <a:rPr lang="es" sz="1700"/>
              <a:t>de la prueba que los prueba:</a:t>
            </a:r>
            <a:endParaRPr sz="1700"/>
          </a:p>
          <a:p>
            <a:pPr indent="0" lvl="0" marL="0" rtl="0" algn="l">
              <a:spcBef>
                <a:spcPts val="1200"/>
              </a:spcBef>
              <a:spcAft>
                <a:spcPts val="1200"/>
              </a:spcAft>
              <a:buNone/>
            </a:pPr>
            <a:r>
              <a:t/>
            </a:r>
            <a:endParaRPr/>
          </a:p>
        </p:txBody>
      </p:sp>
      <p:sp>
        <p:nvSpPr>
          <p:cNvPr id="406" name="Google Shape;406;p54"/>
          <p:cNvSpPr txBox="1"/>
          <p:nvPr/>
        </p:nvSpPr>
        <p:spPr>
          <a:xfrm>
            <a:off x="1052550" y="343750"/>
            <a:ext cx="6569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solidFill>
                  <a:schemeClr val="lt1"/>
                </a:solidFill>
                <a:latin typeface="Montserrat"/>
                <a:ea typeface="Montserrat"/>
                <a:cs typeface="Montserrat"/>
                <a:sym typeface="Montserrat"/>
              </a:rPr>
              <a:t>Método MayorLongitud()</a:t>
            </a:r>
            <a:endParaRPr/>
          </a:p>
        </p:txBody>
      </p:sp>
      <p:pic>
        <p:nvPicPr>
          <p:cNvPr id="407" name="Google Shape;407;p54"/>
          <p:cNvPicPr preferRelativeResize="0"/>
          <p:nvPr/>
        </p:nvPicPr>
        <p:blipFill>
          <a:blip r:embed="rId3">
            <a:alphaModFix/>
          </a:blip>
          <a:stretch>
            <a:fillRect/>
          </a:stretch>
        </p:blipFill>
        <p:spPr>
          <a:xfrm>
            <a:off x="5331753" y="0"/>
            <a:ext cx="3812247" cy="514350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5"/>
          <p:cNvSpPr txBox="1"/>
          <p:nvPr>
            <p:ph idx="1" type="body"/>
          </p:nvPr>
        </p:nvSpPr>
        <p:spPr>
          <a:xfrm>
            <a:off x="1297500" y="865650"/>
            <a:ext cx="7038900" cy="36159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s" sz="7300"/>
              <a:t>Caminos:</a:t>
            </a:r>
            <a:endParaRPr sz="7300"/>
          </a:p>
          <a:p>
            <a:pPr indent="0" lvl="0" marL="0" rtl="0" algn="l">
              <a:spcBef>
                <a:spcPts val="1200"/>
              </a:spcBef>
              <a:spcAft>
                <a:spcPts val="0"/>
              </a:spcAft>
              <a:buNone/>
            </a:pPr>
            <a:r>
              <a:rPr lang="es" sz="5700"/>
              <a:t>Hay 6 caminos de los cuales 2 son inviables siendo estos :</a:t>
            </a:r>
            <a:endParaRPr sz="5700"/>
          </a:p>
          <a:p>
            <a:pPr indent="0" lvl="0" marL="0" rtl="0" algn="l">
              <a:spcBef>
                <a:spcPts val="1200"/>
              </a:spcBef>
              <a:spcAft>
                <a:spcPts val="0"/>
              </a:spcAft>
              <a:buNone/>
            </a:pPr>
            <a:r>
              <a:rPr lang="es" sz="5700"/>
              <a:t>CaminoInviable1: 1 , 2 , 3 , 4 , 16</a:t>
            </a:r>
            <a:endParaRPr sz="5700"/>
          </a:p>
          <a:p>
            <a:pPr indent="0" lvl="0" marL="0" rtl="0" algn="l">
              <a:spcBef>
                <a:spcPts val="1200"/>
              </a:spcBef>
              <a:spcAft>
                <a:spcPts val="0"/>
              </a:spcAft>
              <a:buNone/>
            </a:pPr>
            <a:r>
              <a:rPr lang="es" sz="5700"/>
              <a:t>CaminosInviable2: 1 , 2 , 3 , 4 , 5 , 6 , 4 , 16</a:t>
            </a:r>
            <a:endParaRPr sz="5700"/>
          </a:p>
          <a:p>
            <a:pPr indent="0" lvl="0" marL="0" rtl="0" algn="l">
              <a:spcBef>
                <a:spcPts val="1200"/>
              </a:spcBef>
              <a:spcAft>
                <a:spcPts val="0"/>
              </a:spcAft>
              <a:buNone/>
            </a:pPr>
            <a:r>
              <a:rPr lang="es" sz="5700"/>
              <a:t>El camino Inviable 1 es inviable pues de cumplirse la condición para entrar en el if también se cumpliréa obligatoriamente la condición para entrar al for al menos una vez pues el editor ha de ser mayor que 0 mientras que i comienza en 1 y ha de ser menor o igual que editor, como el valor mínimo de editor es 1 siempre se hará el for una vez mínimo.</a:t>
            </a:r>
            <a:endParaRPr sz="5700"/>
          </a:p>
          <a:p>
            <a:pPr indent="0" lvl="0" marL="0" rtl="0" algn="l">
              <a:spcBef>
                <a:spcPts val="1200"/>
              </a:spcBef>
              <a:spcAft>
                <a:spcPts val="0"/>
              </a:spcAft>
              <a:buNone/>
            </a:pPr>
            <a:r>
              <a:rPr lang="es" sz="5700"/>
              <a:t>El camino inviable 2 es inviable porque de entrar al primer bucle for se entrará obligatoriamente al segundo pues la lista tendrá longitud mínima de 1 al añadirse un elemento en la instrucción inmediatamente posterior al primer for.</a:t>
            </a:r>
            <a:endParaRPr sz="5700"/>
          </a:p>
          <a:p>
            <a:pPr indent="0" lvl="0" marL="0" rtl="0" algn="l">
              <a:spcBef>
                <a:spcPts val="1200"/>
              </a:spcBef>
              <a:spcAft>
                <a:spcPts val="1200"/>
              </a:spcAft>
              <a:buNone/>
            </a:pPr>
            <a:r>
              <a:t/>
            </a:r>
            <a:endParaRPr sz="100"/>
          </a:p>
        </p:txBody>
      </p:sp>
      <p:sp>
        <p:nvSpPr>
          <p:cNvPr id="413" name="Google Shape;413;p55"/>
          <p:cNvSpPr txBox="1"/>
          <p:nvPr>
            <p:ph type="title"/>
          </p:nvPr>
        </p:nvSpPr>
        <p:spPr>
          <a:xfrm>
            <a:off x="1297500" y="279150"/>
            <a:ext cx="7038900" cy="58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Método MayorLongitud()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6"/>
          <p:cNvSpPr txBox="1"/>
          <p:nvPr>
            <p:ph idx="1" type="body"/>
          </p:nvPr>
        </p:nvSpPr>
        <p:spPr>
          <a:xfrm>
            <a:off x="1297500" y="1058300"/>
            <a:ext cx="7038900" cy="2911200"/>
          </a:xfrm>
          <a:prstGeom prst="rect">
            <a:avLst/>
          </a:prstGeom>
        </p:spPr>
        <p:txBody>
          <a:bodyPr anchorCtr="0" anchor="t" bIns="91425" lIns="91425" spcFirstLastPara="1" rIns="91425" wrap="square" tIns="91425">
            <a:normAutofit/>
          </a:bodyPr>
          <a:lstStyle/>
          <a:p>
            <a:pPr indent="0" lvl="0" marL="0" rtl="0" algn="l">
              <a:lnSpc>
                <a:spcPct val="107916"/>
              </a:lnSpc>
              <a:spcBef>
                <a:spcPts val="1200"/>
              </a:spcBef>
              <a:spcAft>
                <a:spcPts val="0"/>
              </a:spcAft>
              <a:buNone/>
            </a:pPr>
            <a:r>
              <a:rPr lang="es">
                <a:latin typeface="Calibri"/>
                <a:ea typeface="Calibri"/>
                <a:cs typeface="Calibri"/>
                <a:sym typeface="Calibri"/>
              </a:rPr>
              <a:t>En la siguiente imagen se </a:t>
            </a:r>
            <a:r>
              <a:rPr lang="es">
                <a:latin typeface="Calibri"/>
                <a:ea typeface="Calibri"/>
                <a:cs typeface="Calibri"/>
                <a:sym typeface="Calibri"/>
              </a:rPr>
              <a:t>muestran</a:t>
            </a:r>
            <a:r>
              <a:rPr lang="es">
                <a:latin typeface="Calibri"/>
                <a:ea typeface="Calibri"/>
                <a:cs typeface="Calibri"/>
                <a:sym typeface="Calibri"/>
              </a:rPr>
              <a:t> todos los caminos:</a:t>
            </a:r>
            <a:endParaRPr>
              <a:latin typeface="Calibri"/>
              <a:ea typeface="Calibri"/>
              <a:cs typeface="Calibri"/>
              <a:sym typeface="Calibri"/>
            </a:endParaRPr>
          </a:p>
          <a:p>
            <a:pPr indent="0" lvl="0" marL="0" rtl="0" algn="l">
              <a:spcBef>
                <a:spcPts val="1200"/>
              </a:spcBef>
              <a:spcAft>
                <a:spcPts val="1200"/>
              </a:spcAft>
              <a:buNone/>
            </a:pPr>
            <a:r>
              <a:t/>
            </a:r>
            <a:endParaRPr/>
          </a:p>
        </p:txBody>
      </p:sp>
      <p:sp>
        <p:nvSpPr>
          <p:cNvPr id="419" name="Google Shape;419;p56"/>
          <p:cNvSpPr txBox="1"/>
          <p:nvPr>
            <p:ph type="title"/>
          </p:nvPr>
        </p:nvSpPr>
        <p:spPr>
          <a:xfrm>
            <a:off x="1195650" y="266425"/>
            <a:ext cx="7038900" cy="58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Método MayorLongitud()</a:t>
            </a:r>
            <a:endParaRPr/>
          </a:p>
        </p:txBody>
      </p:sp>
      <p:pic>
        <p:nvPicPr>
          <p:cNvPr id="420" name="Google Shape;420;p56"/>
          <p:cNvPicPr preferRelativeResize="0"/>
          <p:nvPr/>
        </p:nvPicPr>
        <p:blipFill>
          <a:blip r:embed="rId3">
            <a:alphaModFix/>
          </a:blip>
          <a:stretch>
            <a:fillRect/>
          </a:stretch>
        </p:blipFill>
        <p:spPr>
          <a:xfrm>
            <a:off x="5229409" y="0"/>
            <a:ext cx="3914591"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7"/>
          <p:cNvSpPr txBox="1"/>
          <p:nvPr>
            <p:ph idx="1" type="body"/>
          </p:nvPr>
        </p:nvSpPr>
        <p:spPr>
          <a:xfrm>
            <a:off x="1182925" y="1045575"/>
            <a:ext cx="7038900" cy="418500"/>
          </a:xfrm>
          <a:prstGeom prst="rect">
            <a:avLst/>
          </a:prstGeom>
        </p:spPr>
        <p:txBody>
          <a:bodyPr anchorCtr="0" anchor="t" bIns="91425" lIns="91425" spcFirstLastPara="1" rIns="91425" wrap="square" tIns="91425">
            <a:normAutofit/>
          </a:bodyPr>
          <a:lstStyle/>
          <a:p>
            <a:pPr indent="0" lvl="0" marL="0" rtl="0" algn="l">
              <a:lnSpc>
                <a:spcPct val="107916"/>
              </a:lnSpc>
              <a:spcBef>
                <a:spcPts val="0"/>
              </a:spcBef>
              <a:spcAft>
                <a:spcPts val="800"/>
              </a:spcAft>
              <a:buNone/>
            </a:pPr>
            <a:r>
              <a:rPr lang="es" sz="1400">
                <a:latin typeface="Calibri"/>
                <a:ea typeface="Calibri"/>
                <a:cs typeface="Calibri"/>
                <a:sym typeface="Calibri"/>
              </a:rPr>
              <a:t>Tras ejecutar los test los resultados son los siguientes:</a:t>
            </a:r>
            <a:endParaRPr sz="1600"/>
          </a:p>
        </p:txBody>
      </p:sp>
      <p:sp>
        <p:nvSpPr>
          <p:cNvPr id="426" name="Google Shape;426;p57"/>
          <p:cNvSpPr txBox="1"/>
          <p:nvPr>
            <p:ph type="title"/>
          </p:nvPr>
        </p:nvSpPr>
        <p:spPr>
          <a:xfrm>
            <a:off x="1297500" y="279150"/>
            <a:ext cx="7038900" cy="58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Método MayorLongitud() Resultados</a:t>
            </a:r>
            <a:endParaRPr/>
          </a:p>
        </p:txBody>
      </p:sp>
      <p:pic>
        <p:nvPicPr>
          <p:cNvPr id="427" name="Google Shape;427;p57"/>
          <p:cNvPicPr preferRelativeResize="0"/>
          <p:nvPr/>
        </p:nvPicPr>
        <p:blipFill>
          <a:blip r:embed="rId3">
            <a:alphaModFix/>
          </a:blip>
          <a:stretch>
            <a:fillRect/>
          </a:stretch>
        </p:blipFill>
        <p:spPr>
          <a:xfrm>
            <a:off x="1888675" y="1644000"/>
            <a:ext cx="4540700" cy="31302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Método NumPalabras</a:t>
            </a:r>
            <a:endParaRPr/>
          </a:p>
        </p:txBody>
      </p:sp>
      <p:pic>
        <p:nvPicPr>
          <p:cNvPr id="433" name="Google Shape;433;p58"/>
          <p:cNvPicPr preferRelativeResize="0"/>
          <p:nvPr/>
        </p:nvPicPr>
        <p:blipFill>
          <a:blip r:embed="rId3">
            <a:alphaModFix/>
          </a:blip>
          <a:stretch>
            <a:fillRect/>
          </a:stretch>
        </p:blipFill>
        <p:spPr>
          <a:xfrm>
            <a:off x="1864750" y="952375"/>
            <a:ext cx="5473924" cy="39485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Método NumPalabras</a:t>
            </a:r>
            <a:endParaRPr/>
          </a:p>
        </p:txBody>
      </p:sp>
      <p:sp>
        <p:nvSpPr>
          <p:cNvPr id="439" name="Google Shape;439;p5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s" sz="1800"/>
              <a:t>V(G)= = Nº aristas - Nº de nodos + 2 = 16 – 12 + 2 = 6</a:t>
            </a:r>
            <a:endParaRPr sz="1800"/>
          </a:p>
          <a:p>
            <a:pPr indent="0" lvl="0" marL="0" rtl="0" algn="l">
              <a:spcBef>
                <a:spcPts val="1200"/>
              </a:spcBef>
              <a:spcAft>
                <a:spcPts val="0"/>
              </a:spcAft>
              <a:buNone/>
            </a:pPr>
            <a:r>
              <a:rPr lang="es" sz="1800"/>
              <a:t>CAMINOS: </a:t>
            </a:r>
            <a:endParaRPr sz="1800"/>
          </a:p>
          <a:p>
            <a:pPr indent="0" lvl="0" marL="0" rtl="0" algn="l">
              <a:spcBef>
                <a:spcPts val="1200"/>
              </a:spcBef>
              <a:spcAft>
                <a:spcPts val="0"/>
              </a:spcAft>
              <a:buNone/>
            </a:pPr>
            <a:r>
              <a:rPr lang="es" sz="1800"/>
              <a:t>Camino A: 1, 2, 3, 1</a:t>
            </a:r>
            <a:endParaRPr sz="1800"/>
          </a:p>
          <a:p>
            <a:pPr indent="0" lvl="0" marL="0" rtl="0" algn="l">
              <a:spcBef>
                <a:spcPts val="0"/>
              </a:spcBef>
              <a:spcAft>
                <a:spcPts val="0"/>
              </a:spcAft>
              <a:buNone/>
            </a:pPr>
            <a:r>
              <a:rPr lang="es" sz="1800"/>
              <a:t>Camino B: 1, 2, 4, 5, 1</a:t>
            </a:r>
            <a:endParaRPr sz="1800"/>
          </a:p>
          <a:p>
            <a:pPr indent="0" lvl="0" marL="0" rtl="0" algn="l">
              <a:spcBef>
                <a:spcPts val="0"/>
              </a:spcBef>
              <a:spcAft>
                <a:spcPts val="0"/>
              </a:spcAft>
              <a:buNone/>
            </a:pPr>
            <a:r>
              <a:rPr lang="es" sz="1800"/>
              <a:t>Camino C: 1, 2, 4, 7, 21</a:t>
            </a:r>
            <a:endParaRPr sz="1800"/>
          </a:p>
          <a:p>
            <a:pPr indent="0" lvl="0" marL="0" rtl="0" algn="l">
              <a:spcBef>
                <a:spcPts val="0"/>
              </a:spcBef>
              <a:spcAft>
                <a:spcPts val="0"/>
              </a:spcAft>
              <a:buNone/>
            </a:pPr>
            <a:r>
              <a:rPr lang="es" sz="1800"/>
              <a:t>Camino D: 1, 2, 4, 7, 8, 21</a:t>
            </a:r>
            <a:endParaRPr sz="1800"/>
          </a:p>
          <a:p>
            <a:pPr indent="0" lvl="0" marL="0" rtl="0" algn="l">
              <a:spcBef>
                <a:spcPts val="0"/>
              </a:spcBef>
              <a:spcAft>
                <a:spcPts val="0"/>
              </a:spcAft>
              <a:buNone/>
            </a:pPr>
            <a:r>
              <a:rPr lang="es" sz="1800"/>
              <a:t>Camino E: 1, 2, 4, 7, 8, 10, 11, 18, 21</a:t>
            </a:r>
            <a:endParaRPr sz="1800"/>
          </a:p>
          <a:p>
            <a:pPr indent="0" lvl="0" marL="0" rtl="0" algn="l">
              <a:spcBef>
                <a:spcPts val="0"/>
              </a:spcBef>
              <a:spcAft>
                <a:spcPts val="0"/>
              </a:spcAft>
              <a:buNone/>
            </a:pPr>
            <a:r>
              <a:rPr lang="es" sz="1800"/>
              <a:t>Camino F: 1, 2, 4, 7, 8, 10, 11, 13, 16, 11, 18, 21</a:t>
            </a:r>
            <a:endParaRPr sz="1800"/>
          </a:p>
          <a:p>
            <a:pPr indent="0" lvl="0" marL="0" rtl="0" algn="l">
              <a:spcBef>
                <a:spcPts val="0"/>
              </a:spcBef>
              <a:spcAft>
                <a:spcPts val="0"/>
              </a:spcAft>
              <a:buNone/>
            </a:pPr>
            <a:r>
              <a:rPr lang="es" sz="1800"/>
              <a:t>Camino G: 1, 2, 4, 7, 8, 10, 11, 13, 14, 16, 11, 18, 21</a:t>
            </a:r>
            <a:endParaRPr sz="1800"/>
          </a:p>
          <a:p>
            <a:pPr indent="0" lvl="0" marL="0" rtl="0" algn="l">
              <a:spcBef>
                <a:spcPts val="0"/>
              </a:spcBef>
              <a:spcAft>
                <a:spcPts val="0"/>
              </a:spcAft>
              <a:buNone/>
            </a:pPr>
            <a:r>
              <a:rPr lang="es" sz="1800"/>
              <a:t>Camino H: 1, 2, 4, 7, 8, 10, 11, 13, 14, 16, 11, 18, 8, 21</a:t>
            </a:r>
            <a:endParaRPr sz="1800"/>
          </a:p>
          <a:p>
            <a:pPr indent="0" lvl="0" marL="0" rtl="0" algn="l">
              <a:spcBef>
                <a:spcPts val="0"/>
              </a:spcBef>
              <a:spcAft>
                <a:spcPts val="0"/>
              </a:spcAft>
              <a:buNone/>
            </a:pPr>
            <a:r>
              <a:t/>
            </a:r>
            <a:endParaRPr sz="1800"/>
          </a:p>
          <a:p>
            <a:pPr indent="0" lvl="0" marL="0" rtl="0" algn="l">
              <a:lnSpc>
                <a:spcPct val="107916"/>
              </a:lnSpc>
              <a:spcBef>
                <a:spcPts val="1200"/>
              </a:spcBef>
              <a:spcAft>
                <a:spcPts val="8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60"/>
          <p:cNvPicPr preferRelativeResize="0"/>
          <p:nvPr/>
        </p:nvPicPr>
        <p:blipFill>
          <a:blip r:embed="rId3">
            <a:alphaModFix/>
          </a:blip>
          <a:stretch>
            <a:fillRect/>
          </a:stretch>
        </p:blipFill>
        <p:spPr>
          <a:xfrm>
            <a:off x="577463" y="481592"/>
            <a:ext cx="1632516" cy="4170851"/>
          </a:xfrm>
          <a:prstGeom prst="rect">
            <a:avLst/>
          </a:prstGeom>
          <a:noFill/>
          <a:ln>
            <a:noFill/>
          </a:ln>
        </p:spPr>
      </p:pic>
      <p:pic>
        <p:nvPicPr>
          <p:cNvPr id="445" name="Google Shape;445;p60"/>
          <p:cNvPicPr preferRelativeResize="0"/>
          <p:nvPr/>
        </p:nvPicPr>
        <p:blipFill>
          <a:blip r:embed="rId4">
            <a:alphaModFix/>
          </a:blip>
          <a:stretch>
            <a:fillRect/>
          </a:stretch>
        </p:blipFill>
        <p:spPr>
          <a:xfrm>
            <a:off x="2696315" y="472937"/>
            <a:ext cx="1632516" cy="4182405"/>
          </a:xfrm>
          <a:prstGeom prst="rect">
            <a:avLst/>
          </a:prstGeom>
          <a:noFill/>
          <a:ln>
            <a:noFill/>
          </a:ln>
        </p:spPr>
      </p:pic>
      <p:pic>
        <p:nvPicPr>
          <p:cNvPr id="446" name="Google Shape;446;p60"/>
          <p:cNvPicPr preferRelativeResize="0"/>
          <p:nvPr/>
        </p:nvPicPr>
        <p:blipFill>
          <a:blip r:embed="rId5">
            <a:alphaModFix/>
          </a:blip>
          <a:stretch>
            <a:fillRect/>
          </a:stretch>
        </p:blipFill>
        <p:spPr>
          <a:xfrm>
            <a:off x="4815168" y="478725"/>
            <a:ext cx="1632516" cy="4170851"/>
          </a:xfrm>
          <a:prstGeom prst="rect">
            <a:avLst/>
          </a:prstGeom>
          <a:noFill/>
          <a:ln>
            <a:noFill/>
          </a:ln>
        </p:spPr>
      </p:pic>
      <p:pic>
        <p:nvPicPr>
          <p:cNvPr id="447" name="Google Shape;447;p60"/>
          <p:cNvPicPr preferRelativeResize="0"/>
          <p:nvPr/>
        </p:nvPicPr>
        <p:blipFill>
          <a:blip r:embed="rId6">
            <a:alphaModFix/>
          </a:blip>
          <a:stretch>
            <a:fillRect/>
          </a:stretch>
        </p:blipFill>
        <p:spPr>
          <a:xfrm>
            <a:off x="6934021" y="481592"/>
            <a:ext cx="1632516" cy="418897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61"/>
          <p:cNvPicPr preferRelativeResize="0"/>
          <p:nvPr/>
        </p:nvPicPr>
        <p:blipFill>
          <a:blip r:embed="rId3">
            <a:alphaModFix/>
          </a:blip>
          <a:stretch>
            <a:fillRect/>
          </a:stretch>
        </p:blipFill>
        <p:spPr>
          <a:xfrm>
            <a:off x="2758883" y="605991"/>
            <a:ext cx="1574143" cy="3931512"/>
          </a:xfrm>
          <a:prstGeom prst="rect">
            <a:avLst/>
          </a:prstGeom>
          <a:noFill/>
          <a:ln>
            <a:noFill/>
          </a:ln>
        </p:spPr>
      </p:pic>
      <p:pic>
        <p:nvPicPr>
          <p:cNvPr id="453" name="Google Shape;453;p61"/>
          <p:cNvPicPr preferRelativeResize="0"/>
          <p:nvPr/>
        </p:nvPicPr>
        <p:blipFill>
          <a:blip r:embed="rId4">
            <a:alphaModFix/>
          </a:blip>
          <a:stretch>
            <a:fillRect/>
          </a:stretch>
        </p:blipFill>
        <p:spPr>
          <a:xfrm>
            <a:off x="4810983" y="610247"/>
            <a:ext cx="1574142" cy="3923003"/>
          </a:xfrm>
          <a:prstGeom prst="rect">
            <a:avLst/>
          </a:prstGeom>
          <a:noFill/>
          <a:ln>
            <a:noFill/>
          </a:ln>
        </p:spPr>
      </p:pic>
      <p:pic>
        <p:nvPicPr>
          <p:cNvPr id="454" name="Google Shape;454;p61"/>
          <p:cNvPicPr preferRelativeResize="0"/>
          <p:nvPr/>
        </p:nvPicPr>
        <p:blipFill>
          <a:blip r:embed="rId5">
            <a:alphaModFix/>
          </a:blip>
          <a:stretch>
            <a:fillRect/>
          </a:stretch>
        </p:blipFill>
        <p:spPr>
          <a:xfrm>
            <a:off x="6863083" y="593711"/>
            <a:ext cx="1574142" cy="3956075"/>
          </a:xfrm>
          <a:prstGeom prst="rect">
            <a:avLst/>
          </a:prstGeom>
          <a:noFill/>
          <a:ln>
            <a:noFill/>
          </a:ln>
        </p:spPr>
      </p:pic>
      <p:pic>
        <p:nvPicPr>
          <p:cNvPr id="455" name="Google Shape;455;p61"/>
          <p:cNvPicPr preferRelativeResize="0"/>
          <p:nvPr/>
        </p:nvPicPr>
        <p:blipFill>
          <a:blip r:embed="rId6">
            <a:alphaModFix/>
          </a:blip>
          <a:stretch>
            <a:fillRect/>
          </a:stretch>
        </p:blipFill>
        <p:spPr>
          <a:xfrm>
            <a:off x="706775" y="593713"/>
            <a:ext cx="1574150" cy="3931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addAtPos (Resultados)</a:t>
            </a:r>
            <a:endParaRPr/>
          </a:p>
        </p:txBody>
      </p:sp>
      <p:pic>
        <p:nvPicPr>
          <p:cNvPr id="159" name="Google Shape;159;p17"/>
          <p:cNvPicPr preferRelativeResize="0"/>
          <p:nvPr/>
        </p:nvPicPr>
        <p:blipFill>
          <a:blip r:embed="rId3">
            <a:alphaModFix/>
          </a:blip>
          <a:stretch>
            <a:fillRect/>
          </a:stretch>
        </p:blipFill>
        <p:spPr>
          <a:xfrm>
            <a:off x="1297510" y="1089700"/>
            <a:ext cx="3342940" cy="3835650"/>
          </a:xfrm>
          <a:prstGeom prst="rect">
            <a:avLst/>
          </a:prstGeom>
          <a:noFill/>
          <a:ln>
            <a:noFill/>
          </a:ln>
        </p:spPr>
      </p:pic>
      <p:pic>
        <p:nvPicPr>
          <p:cNvPr id="160" name="Google Shape;160;p17"/>
          <p:cNvPicPr preferRelativeResize="0"/>
          <p:nvPr/>
        </p:nvPicPr>
        <p:blipFill>
          <a:blip r:embed="rId4">
            <a:alphaModFix/>
          </a:blip>
          <a:stretch>
            <a:fillRect/>
          </a:stretch>
        </p:blipFill>
        <p:spPr>
          <a:xfrm>
            <a:off x="4875523" y="1134848"/>
            <a:ext cx="3391576" cy="37453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Método NumPalabras</a:t>
            </a:r>
            <a:endParaRPr/>
          </a:p>
          <a:p>
            <a:pPr indent="0" lvl="0" marL="0" rtl="0" algn="l">
              <a:spcBef>
                <a:spcPts val="0"/>
              </a:spcBef>
              <a:spcAft>
                <a:spcPts val="0"/>
              </a:spcAft>
              <a:buNone/>
            </a:pPr>
            <a:r>
              <a:rPr lang="es"/>
              <a:t>(Resultados)</a:t>
            </a:r>
            <a:endParaRPr/>
          </a:p>
        </p:txBody>
      </p:sp>
      <p:pic>
        <p:nvPicPr>
          <p:cNvPr id="461" name="Google Shape;461;p62"/>
          <p:cNvPicPr preferRelativeResize="0"/>
          <p:nvPr/>
        </p:nvPicPr>
        <p:blipFill>
          <a:blip r:embed="rId3">
            <a:alphaModFix/>
          </a:blip>
          <a:stretch>
            <a:fillRect/>
          </a:stretch>
        </p:blipFill>
        <p:spPr>
          <a:xfrm>
            <a:off x="2300288" y="1473125"/>
            <a:ext cx="4543425" cy="27908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Integración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addRemoteSystem (ValidUser)</a:t>
            </a:r>
            <a:endParaRPr/>
          </a:p>
        </p:txBody>
      </p:sp>
      <p:sp>
        <p:nvSpPr>
          <p:cNvPr id="472" name="Google Shape;472;p64"/>
          <p:cNvSpPr txBox="1"/>
          <p:nvPr>
            <p:ph idx="1" type="body"/>
          </p:nvPr>
        </p:nvSpPr>
        <p:spPr>
          <a:xfrm>
            <a:off x="1297500" y="15449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Usuario y sistema válidos</a:t>
            </a:r>
            <a:endParaRPr/>
          </a:p>
          <a:p>
            <a:pPr indent="-311150" lvl="0" marL="457200" rtl="0" algn="l">
              <a:spcBef>
                <a:spcPts val="1200"/>
              </a:spcBef>
              <a:spcAft>
                <a:spcPts val="0"/>
              </a:spcAft>
              <a:buSzPts val="1300"/>
              <a:buChar char="-"/>
            </a:pPr>
            <a:r>
              <a:rPr lang="es"/>
              <a:t>Llamada al DAO de autenticación y al DAO acceso a datos del sistema así como sus validaciones.</a:t>
            </a:r>
            <a:endParaRPr/>
          </a:p>
          <a:p>
            <a:pPr indent="-311150" lvl="0" marL="457200" rtl="0" algn="l">
              <a:spcBef>
                <a:spcPts val="0"/>
              </a:spcBef>
              <a:spcAft>
                <a:spcPts val="0"/>
              </a:spcAft>
              <a:buSzPts val="1300"/>
              <a:buChar char="-"/>
            </a:pPr>
            <a:r>
              <a:rPr lang="es"/>
              <a:t>Instanciación del SystemManager con mocks creados.</a:t>
            </a:r>
            <a:endParaRPr/>
          </a:p>
          <a:p>
            <a:pPr indent="-311150" lvl="0" marL="457200" rtl="0" algn="l">
              <a:spcBef>
                <a:spcPts val="0"/>
              </a:spcBef>
              <a:spcAft>
                <a:spcPts val="0"/>
              </a:spcAft>
              <a:buSzPts val="1300"/>
              <a:buChar char="-"/>
            </a:pPr>
            <a:r>
              <a:rPr lang="es"/>
              <a:t>Llamada a addRemoteSystem y comprobación llamadas y orden de getAuthData y updateSomeData.</a:t>
            </a:r>
            <a:endParaRPr/>
          </a:p>
        </p:txBody>
      </p:sp>
      <p:pic>
        <p:nvPicPr>
          <p:cNvPr id="473" name="Google Shape;473;p64"/>
          <p:cNvPicPr preferRelativeResize="0"/>
          <p:nvPr/>
        </p:nvPicPr>
        <p:blipFill>
          <a:blip r:embed="rId3">
            <a:alphaModFix/>
          </a:blip>
          <a:stretch>
            <a:fillRect/>
          </a:stretch>
        </p:blipFill>
        <p:spPr>
          <a:xfrm>
            <a:off x="296425" y="3147625"/>
            <a:ext cx="8551151" cy="19958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addRemoteSystem (ValidUser)</a:t>
            </a:r>
            <a:endParaRPr/>
          </a:p>
        </p:txBody>
      </p:sp>
      <p:sp>
        <p:nvSpPr>
          <p:cNvPr id="479" name="Google Shape;479;p6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Usuario válido y sistema inválido</a:t>
            </a:r>
            <a:endParaRPr/>
          </a:p>
          <a:p>
            <a:pPr indent="-311150" lvl="0" marL="457200" rtl="0" algn="l">
              <a:spcBef>
                <a:spcPts val="1200"/>
              </a:spcBef>
              <a:spcAft>
                <a:spcPts val="0"/>
              </a:spcAft>
              <a:buSzPts val="1300"/>
              <a:buChar char="-"/>
            </a:pPr>
            <a:r>
              <a:rPr lang="es"/>
              <a:t>Llamada al DAO de autenticación y al DAO acceso a datos del sistema así como sus validaciones.</a:t>
            </a:r>
            <a:endParaRPr/>
          </a:p>
          <a:p>
            <a:pPr indent="-311150" lvl="0" marL="457200" rtl="0" algn="l">
              <a:spcBef>
                <a:spcPts val="0"/>
              </a:spcBef>
              <a:spcAft>
                <a:spcPts val="0"/>
              </a:spcAft>
              <a:buSzPts val="1300"/>
              <a:buChar char="-"/>
            </a:pPr>
            <a:r>
              <a:rPr lang="es"/>
              <a:t>Instanciación del SystemManager con mocks creados.</a:t>
            </a:r>
            <a:endParaRPr/>
          </a:p>
          <a:p>
            <a:pPr indent="-311150" lvl="0" marL="457200" rtl="0" algn="l">
              <a:spcBef>
                <a:spcPts val="0"/>
              </a:spcBef>
              <a:spcAft>
                <a:spcPts val="0"/>
              </a:spcAft>
              <a:buSzPts val="1300"/>
              <a:buChar char="-"/>
            </a:pPr>
            <a:r>
              <a:rPr lang="es"/>
              <a:t>Llamada a addRemoteSystem y comprobación llamadas y orden de getAuthData y updateSomeData.</a:t>
            </a:r>
            <a:endParaRPr/>
          </a:p>
        </p:txBody>
      </p:sp>
      <p:pic>
        <p:nvPicPr>
          <p:cNvPr id="480" name="Google Shape;480;p65"/>
          <p:cNvPicPr preferRelativeResize="0"/>
          <p:nvPr/>
        </p:nvPicPr>
        <p:blipFill>
          <a:blip r:embed="rId3">
            <a:alphaModFix/>
          </a:blip>
          <a:stretch>
            <a:fillRect/>
          </a:stretch>
        </p:blipFill>
        <p:spPr>
          <a:xfrm>
            <a:off x="0" y="3144705"/>
            <a:ext cx="9144000" cy="199879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addRemoteSystem (InvalidUser)</a:t>
            </a:r>
            <a:endParaRPr/>
          </a:p>
        </p:txBody>
      </p:sp>
      <p:sp>
        <p:nvSpPr>
          <p:cNvPr id="486" name="Google Shape;486;p6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Usuario y sistema inválidos</a:t>
            </a:r>
            <a:endParaRPr/>
          </a:p>
          <a:p>
            <a:pPr indent="-311150" lvl="0" marL="457200" rtl="0" algn="l">
              <a:spcBef>
                <a:spcPts val="1200"/>
              </a:spcBef>
              <a:spcAft>
                <a:spcPts val="0"/>
              </a:spcAft>
              <a:buSzPts val="1300"/>
              <a:buChar char="-"/>
            </a:pPr>
            <a:r>
              <a:rPr lang="es"/>
              <a:t>Llamada al DAO de autenticación y al DAO acceso a datos del sistema así como sus validaciones.</a:t>
            </a:r>
            <a:endParaRPr/>
          </a:p>
          <a:p>
            <a:pPr indent="-311150" lvl="0" marL="457200" rtl="0" algn="l">
              <a:spcBef>
                <a:spcPts val="0"/>
              </a:spcBef>
              <a:spcAft>
                <a:spcPts val="0"/>
              </a:spcAft>
              <a:buSzPts val="1300"/>
              <a:buChar char="-"/>
            </a:pPr>
            <a:r>
              <a:rPr lang="es"/>
              <a:t>Instanciación del SystemManager con mocks creados.</a:t>
            </a:r>
            <a:endParaRPr/>
          </a:p>
          <a:p>
            <a:pPr indent="-311150" lvl="0" marL="457200" rtl="0" algn="l">
              <a:spcBef>
                <a:spcPts val="0"/>
              </a:spcBef>
              <a:spcAft>
                <a:spcPts val="0"/>
              </a:spcAft>
              <a:buSzPts val="1300"/>
              <a:buChar char="-"/>
            </a:pPr>
            <a:r>
              <a:rPr lang="es"/>
              <a:t>Llamada a addRemoteSystem y comprobación llamadas y orden de getAuthData y updateSomeData.</a:t>
            </a:r>
            <a:endParaRPr/>
          </a:p>
        </p:txBody>
      </p:sp>
      <p:pic>
        <p:nvPicPr>
          <p:cNvPr id="487" name="Google Shape;487;p66"/>
          <p:cNvPicPr preferRelativeResize="0"/>
          <p:nvPr/>
        </p:nvPicPr>
        <p:blipFill>
          <a:blip r:embed="rId3">
            <a:alphaModFix/>
          </a:blip>
          <a:stretch>
            <a:fillRect/>
          </a:stretch>
        </p:blipFill>
        <p:spPr>
          <a:xfrm>
            <a:off x="0" y="3163691"/>
            <a:ext cx="9144001" cy="197981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addRemoteSystem (InvalidUser)</a:t>
            </a:r>
            <a:endParaRPr/>
          </a:p>
        </p:txBody>
      </p:sp>
      <p:sp>
        <p:nvSpPr>
          <p:cNvPr id="493" name="Google Shape;493;p6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Usuario inválido y sistema válido</a:t>
            </a:r>
            <a:endParaRPr/>
          </a:p>
          <a:p>
            <a:pPr indent="-311150" lvl="0" marL="457200" rtl="0" algn="l">
              <a:spcBef>
                <a:spcPts val="1200"/>
              </a:spcBef>
              <a:spcAft>
                <a:spcPts val="0"/>
              </a:spcAft>
              <a:buSzPts val="1300"/>
              <a:buChar char="-"/>
            </a:pPr>
            <a:r>
              <a:rPr lang="es"/>
              <a:t>Llamada al DAO de autenticación y al DAO acceso a datos del sistema así como sus validaciones.</a:t>
            </a:r>
            <a:endParaRPr/>
          </a:p>
          <a:p>
            <a:pPr indent="-311150" lvl="0" marL="457200" rtl="0" algn="l">
              <a:spcBef>
                <a:spcPts val="0"/>
              </a:spcBef>
              <a:spcAft>
                <a:spcPts val="0"/>
              </a:spcAft>
              <a:buSzPts val="1300"/>
              <a:buChar char="-"/>
            </a:pPr>
            <a:r>
              <a:rPr lang="es"/>
              <a:t>Instanciación del SystemManager con mocks creados.</a:t>
            </a:r>
            <a:endParaRPr/>
          </a:p>
          <a:p>
            <a:pPr indent="-311150" lvl="0" marL="457200" rtl="0" algn="l">
              <a:spcBef>
                <a:spcPts val="0"/>
              </a:spcBef>
              <a:spcAft>
                <a:spcPts val="0"/>
              </a:spcAft>
              <a:buSzPts val="1300"/>
              <a:buChar char="-"/>
            </a:pPr>
            <a:r>
              <a:rPr lang="es"/>
              <a:t>Llamada a addRemoteSystem y comprobación llamadas y orden de getAuthData y updateSomeData.</a:t>
            </a:r>
            <a:endParaRPr/>
          </a:p>
        </p:txBody>
      </p:sp>
      <p:pic>
        <p:nvPicPr>
          <p:cNvPr id="494" name="Google Shape;494;p67"/>
          <p:cNvPicPr preferRelativeResize="0"/>
          <p:nvPr/>
        </p:nvPicPr>
        <p:blipFill>
          <a:blip r:embed="rId3">
            <a:alphaModFix/>
          </a:blip>
          <a:stretch>
            <a:fillRect/>
          </a:stretch>
        </p:blipFill>
        <p:spPr>
          <a:xfrm>
            <a:off x="0" y="3138558"/>
            <a:ext cx="9144000" cy="200493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addRemoteSystem (Resultados)</a:t>
            </a:r>
            <a:endParaRPr/>
          </a:p>
        </p:txBody>
      </p:sp>
      <p:sp>
        <p:nvSpPr>
          <p:cNvPr id="500" name="Google Shape;500;p6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Se han pasado todos los tests satisfactoriamente</a:t>
            </a:r>
            <a:endParaRPr/>
          </a:p>
        </p:txBody>
      </p:sp>
      <p:pic>
        <p:nvPicPr>
          <p:cNvPr id="501" name="Google Shape;501;p68"/>
          <p:cNvPicPr preferRelativeResize="0"/>
          <p:nvPr/>
        </p:nvPicPr>
        <p:blipFill>
          <a:blip r:embed="rId3">
            <a:alphaModFix/>
          </a:blip>
          <a:stretch>
            <a:fillRect/>
          </a:stretch>
        </p:blipFill>
        <p:spPr>
          <a:xfrm>
            <a:off x="1238950" y="2176975"/>
            <a:ext cx="6970875" cy="538225"/>
          </a:xfrm>
          <a:prstGeom prst="rect">
            <a:avLst/>
          </a:prstGeom>
          <a:noFill/>
          <a:ln>
            <a:noFill/>
          </a:ln>
        </p:spPr>
      </p:pic>
      <p:pic>
        <p:nvPicPr>
          <p:cNvPr id="502" name="Google Shape;502;p68"/>
          <p:cNvPicPr preferRelativeResize="0"/>
          <p:nvPr/>
        </p:nvPicPr>
        <p:blipFill>
          <a:blip r:embed="rId4">
            <a:alphaModFix/>
          </a:blip>
          <a:stretch>
            <a:fillRect/>
          </a:stretch>
        </p:blipFill>
        <p:spPr>
          <a:xfrm>
            <a:off x="1424650" y="2770925"/>
            <a:ext cx="6599481" cy="538225"/>
          </a:xfrm>
          <a:prstGeom prst="rect">
            <a:avLst/>
          </a:prstGeom>
          <a:noFill/>
          <a:ln>
            <a:noFill/>
          </a:ln>
        </p:spPr>
      </p:pic>
      <p:pic>
        <p:nvPicPr>
          <p:cNvPr id="503" name="Google Shape;503;p68"/>
          <p:cNvPicPr preferRelativeResize="0"/>
          <p:nvPr/>
        </p:nvPicPr>
        <p:blipFill>
          <a:blip r:embed="rId5">
            <a:alphaModFix/>
          </a:blip>
          <a:stretch>
            <a:fillRect/>
          </a:stretch>
        </p:blipFill>
        <p:spPr>
          <a:xfrm>
            <a:off x="1403963" y="3431925"/>
            <a:ext cx="6640863" cy="538225"/>
          </a:xfrm>
          <a:prstGeom prst="rect">
            <a:avLst/>
          </a:prstGeom>
          <a:noFill/>
          <a:ln>
            <a:noFill/>
          </a:ln>
        </p:spPr>
      </p:pic>
      <p:pic>
        <p:nvPicPr>
          <p:cNvPr id="504" name="Google Shape;504;p68"/>
          <p:cNvPicPr preferRelativeResize="0"/>
          <p:nvPr/>
        </p:nvPicPr>
        <p:blipFill>
          <a:blip r:embed="rId6">
            <a:alphaModFix/>
          </a:blip>
          <a:stretch>
            <a:fillRect/>
          </a:stretch>
        </p:blipFill>
        <p:spPr>
          <a:xfrm>
            <a:off x="1403963" y="4092925"/>
            <a:ext cx="6640863" cy="5382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9"/>
          <p:cNvSpPr txBox="1"/>
          <p:nvPr>
            <p:ph type="title"/>
          </p:nvPr>
        </p:nvSpPr>
        <p:spPr>
          <a:xfrm>
            <a:off x="863750" y="381350"/>
            <a:ext cx="86052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Test deleteRemoteSystem(String userId, String remoteId)</a:t>
            </a:r>
            <a:endParaRPr/>
          </a:p>
        </p:txBody>
      </p:sp>
      <p:pic>
        <p:nvPicPr>
          <p:cNvPr id="510" name="Google Shape;510;p69"/>
          <p:cNvPicPr preferRelativeResize="0"/>
          <p:nvPr/>
        </p:nvPicPr>
        <p:blipFill>
          <a:blip r:embed="rId3">
            <a:alphaModFix/>
          </a:blip>
          <a:stretch>
            <a:fillRect/>
          </a:stretch>
        </p:blipFill>
        <p:spPr>
          <a:xfrm>
            <a:off x="1144000" y="1664900"/>
            <a:ext cx="6856000" cy="25717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0"/>
          <p:cNvSpPr txBox="1"/>
          <p:nvPr>
            <p:ph type="title"/>
          </p:nvPr>
        </p:nvSpPr>
        <p:spPr>
          <a:xfrm>
            <a:off x="863750" y="381350"/>
            <a:ext cx="86052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deleteRemoteSystem(Valid user)</a:t>
            </a:r>
            <a:endParaRPr/>
          </a:p>
        </p:txBody>
      </p:sp>
      <p:sp>
        <p:nvSpPr>
          <p:cNvPr id="516" name="Google Shape;516;p70"/>
          <p:cNvSpPr txBox="1"/>
          <p:nvPr/>
        </p:nvSpPr>
        <p:spPr>
          <a:xfrm>
            <a:off x="1079125" y="907450"/>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None/>
            </a:pPr>
            <a:r>
              <a:rPr lang="es" sz="1500">
                <a:solidFill>
                  <a:schemeClr val="lt1"/>
                </a:solidFill>
                <a:latin typeface="Lato"/>
                <a:ea typeface="Lato"/>
                <a:cs typeface="Lato"/>
                <a:sym typeface="Lato"/>
              </a:rPr>
              <a:t>Usuario y Sistema válidos:</a:t>
            </a:r>
            <a:endParaRPr sz="1500">
              <a:solidFill>
                <a:schemeClr val="lt1"/>
              </a:solidFill>
              <a:latin typeface="Lato"/>
              <a:ea typeface="Lato"/>
              <a:cs typeface="Lato"/>
              <a:sym typeface="Lato"/>
            </a:endParaRPr>
          </a:p>
        </p:txBody>
      </p:sp>
      <p:pic>
        <p:nvPicPr>
          <p:cNvPr id="517" name="Google Shape;517;p70"/>
          <p:cNvPicPr preferRelativeResize="0"/>
          <p:nvPr/>
        </p:nvPicPr>
        <p:blipFill>
          <a:blip r:embed="rId3">
            <a:alphaModFix/>
          </a:blip>
          <a:stretch>
            <a:fillRect/>
          </a:stretch>
        </p:blipFill>
        <p:spPr>
          <a:xfrm>
            <a:off x="0" y="3125144"/>
            <a:ext cx="9143999" cy="2088107"/>
          </a:xfrm>
          <a:prstGeom prst="rect">
            <a:avLst/>
          </a:prstGeom>
          <a:noFill/>
          <a:ln>
            <a:noFill/>
          </a:ln>
        </p:spPr>
      </p:pic>
      <p:sp>
        <p:nvSpPr>
          <p:cNvPr id="518" name="Google Shape;518;p70"/>
          <p:cNvSpPr txBox="1"/>
          <p:nvPr>
            <p:ph idx="1" type="body"/>
          </p:nvPr>
        </p:nvSpPr>
        <p:spPr>
          <a:xfrm>
            <a:off x="-85000" y="907450"/>
            <a:ext cx="8912700" cy="182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11150" lvl="0" marL="457200" rtl="0" algn="l">
              <a:spcBef>
                <a:spcPts val="1200"/>
              </a:spcBef>
              <a:spcAft>
                <a:spcPts val="0"/>
              </a:spcAft>
              <a:buSzPts val="1300"/>
              <a:buChar char="●"/>
            </a:pPr>
            <a:r>
              <a:rPr lang="es"/>
              <a:t>Llamada al DAO de autenticación y al DAO acceso a datos del sistema así como sus validaciones a través de la creación de mocks de la clase AuthDao y de GenericDao.</a:t>
            </a:r>
            <a:endParaRPr/>
          </a:p>
          <a:p>
            <a:pPr indent="-311150" lvl="0" marL="457200" rtl="0" algn="l">
              <a:spcBef>
                <a:spcPts val="0"/>
              </a:spcBef>
              <a:spcAft>
                <a:spcPts val="0"/>
              </a:spcAft>
              <a:buSzPts val="1300"/>
              <a:buChar char="●"/>
            </a:pPr>
            <a:r>
              <a:rPr lang="es"/>
              <a:t>Llamada a deleteRemoteSystem y comprobación llamadas y orden de getAuthData y deleteSomeData.</a:t>
            </a:r>
            <a:endParaRPr/>
          </a:p>
          <a:p>
            <a:pPr indent="-311150" lvl="0" marL="457200" rtl="0" algn="l">
              <a:spcBef>
                <a:spcPts val="0"/>
              </a:spcBef>
              <a:spcAft>
                <a:spcPts val="0"/>
              </a:spcAft>
              <a:buSzPts val="1300"/>
              <a:buChar char="●"/>
            </a:pPr>
            <a:r>
              <a:rPr lang="es"/>
              <a:t>Se llama a los métodos getAuthData y deleteSomeData.</a:t>
            </a:r>
            <a:endParaRPr/>
          </a:p>
          <a:p>
            <a:pPr indent="-311150" lvl="0" marL="457200" rtl="0" algn="l">
              <a:spcBef>
                <a:spcPts val="0"/>
              </a:spcBef>
              <a:spcAft>
                <a:spcPts val="0"/>
              </a:spcAft>
              <a:buSzPts val="1300"/>
              <a:buChar char="●"/>
            </a:pPr>
            <a:r>
              <a:rPr lang="es"/>
              <a:t>Instanciación del SystemManager con mocks creado.</a:t>
            </a:r>
            <a:endParaRPr/>
          </a:p>
        </p:txBody>
      </p:sp>
      <p:pic>
        <p:nvPicPr>
          <p:cNvPr id="519" name="Google Shape;519;p70"/>
          <p:cNvPicPr preferRelativeResize="0"/>
          <p:nvPr/>
        </p:nvPicPr>
        <p:blipFill>
          <a:blip r:embed="rId4">
            <a:alphaModFix/>
          </a:blip>
          <a:stretch>
            <a:fillRect/>
          </a:stretch>
        </p:blipFill>
        <p:spPr>
          <a:xfrm>
            <a:off x="5568800" y="2126075"/>
            <a:ext cx="3575200" cy="1133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1"/>
          <p:cNvSpPr txBox="1"/>
          <p:nvPr>
            <p:ph type="title"/>
          </p:nvPr>
        </p:nvSpPr>
        <p:spPr>
          <a:xfrm>
            <a:off x="863750" y="381350"/>
            <a:ext cx="86052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deleteRemoteSystem(Resultado)</a:t>
            </a:r>
            <a:endParaRPr/>
          </a:p>
        </p:txBody>
      </p:sp>
      <p:sp>
        <p:nvSpPr>
          <p:cNvPr id="525" name="Google Shape;525;p71"/>
          <p:cNvSpPr txBox="1"/>
          <p:nvPr/>
        </p:nvSpPr>
        <p:spPr>
          <a:xfrm>
            <a:off x="1079125" y="907450"/>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None/>
            </a:pPr>
            <a:r>
              <a:rPr lang="es" sz="1500">
                <a:solidFill>
                  <a:schemeClr val="lt1"/>
                </a:solidFill>
                <a:latin typeface="Lato"/>
                <a:ea typeface="Lato"/>
                <a:cs typeface="Lato"/>
                <a:sym typeface="Lato"/>
              </a:rPr>
              <a:t>Usuario y Sistema válidos:</a:t>
            </a:r>
            <a:endParaRPr sz="1500">
              <a:solidFill>
                <a:schemeClr val="lt1"/>
              </a:solidFill>
              <a:latin typeface="Lato"/>
              <a:ea typeface="Lato"/>
              <a:cs typeface="Lato"/>
              <a:sym typeface="Lato"/>
            </a:endParaRPr>
          </a:p>
        </p:txBody>
      </p:sp>
      <p:pic>
        <p:nvPicPr>
          <p:cNvPr id="526" name="Google Shape;526;p71"/>
          <p:cNvPicPr preferRelativeResize="0"/>
          <p:nvPr/>
        </p:nvPicPr>
        <p:blipFill>
          <a:blip r:embed="rId3">
            <a:alphaModFix/>
          </a:blip>
          <a:stretch>
            <a:fillRect/>
          </a:stretch>
        </p:blipFill>
        <p:spPr>
          <a:xfrm>
            <a:off x="0" y="1418625"/>
            <a:ext cx="6182376" cy="3724874"/>
          </a:xfrm>
          <a:prstGeom prst="rect">
            <a:avLst/>
          </a:prstGeom>
          <a:noFill/>
          <a:ln>
            <a:noFill/>
          </a:ln>
        </p:spPr>
      </p:pic>
      <p:pic>
        <p:nvPicPr>
          <p:cNvPr id="527" name="Google Shape;527;p71"/>
          <p:cNvPicPr preferRelativeResize="0"/>
          <p:nvPr/>
        </p:nvPicPr>
        <p:blipFill rotWithShape="1">
          <a:blip r:embed="rId4">
            <a:alphaModFix/>
          </a:blip>
          <a:srcRect b="81046" l="0" r="0" t="0"/>
          <a:stretch/>
        </p:blipFill>
        <p:spPr>
          <a:xfrm>
            <a:off x="4572000" y="2863875"/>
            <a:ext cx="4393874" cy="671524"/>
          </a:xfrm>
          <a:prstGeom prst="rect">
            <a:avLst/>
          </a:prstGeom>
          <a:noFill/>
          <a:ln>
            <a:noFill/>
          </a:ln>
        </p:spPr>
      </p:pic>
      <p:sp>
        <p:nvSpPr>
          <p:cNvPr id="528" name="Google Shape;528;p71"/>
          <p:cNvSpPr txBox="1"/>
          <p:nvPr>
            <p:ph idx="1" type="body"/>
          </p:nvPr>
        </p:nvSpPr>
        <p:spPr>
          <a:xfrm>
            <a:off x="5247175" y="907450"/>
            <a:ext cx="4393800" cy="17430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s"/>
              <a:t>Se produce un error de argumentos:</a:t>
            </a:r>
            <a:endParaRPr/>
          </a:p>
        </p:txBody>
      </p:sp>
      <p:pic>
        <p:nvPicPr>
          <p:cNvPr id="529" name="Google Shape;529;p71"/>
          <p:cNvPicPr preferRelativeResize="0"/>
          <p:nvPr/>
        </p:nvPicPr>
        <p:blipFill rotWithShape="1">
          <a:blip r:embed="rId3">
            <a:alphaModFix/>
          </a:blip>
          <a:srcRect b="44239" l="4107" r="42953" t="35828"/>
          <a:stretch/>
        </p:blipFill>
        <p:spPr>
          <a:xfrm>
            <a:off x="4142600" y="1322950"/>
            <a:ext cx="5001399" cy="1134463"/>
          </a:xfrm>
          <a:prstGeom prst="rect">
            <a:avLst/>
          </a:prstGeom>
          <a:noFill/>
          <a:ln>
            <a:noFill/>
          </a:ln>
        </p:spPr>
      </p:pic>
      <p:cxnSp>
        <p:nvCxnSpPr>
          <p:cNvPr id="530" name="Google Shape;530;p71"/>
          <p:cNvCxnSpPr/>
          <p:nvPr/>
        </p:nvCxnSpPr>
        <p:spPr>
          <a:xfrm flipH="1" rot="10800000">
            <a:off x="3467600" y="2424725"/>
            <a:ext cx="889800" cy="569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addAtPos</a:t>
            </a:r>
            <a:endParaRPr/>
          </a:p>
        </p:txBody>
      </p:sp>
      <p:sp>
        <p:nvSpPr>
          <p:cNvPr id="166" name="Google Shape;166;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Como se puede observar, los tests que fallan son los que usan elementos que no son letras. Por ejemplo, en el resultado del test (@, 1, CBCDE) se comprueba que también se aceptan símbolos. Esto incumple la funcionalidad expuesta en el enunciado de solo aceptar letras mayúsculas.</a:t>
            </a:r>
            <a:endParaRPr/>
          </a:p>
        </p:txBody>
      </p:sp>
      <p:pic>
        <p:nvPicPr>
          <p:cNvPr id="167" name="Google Shape;167;p18"/>
          <p:cNvPicPr preferRelativeResize="0"/>
          <p:nvPr/>
        </p:nvPicPr>
        <p:blipFill>
          <a:blip r:embed="rId3">
            <a:alphaModFix/>
          </a:blip>
          <a:stretch>
            <a:fillRect/>
          </a:stretch>
        </p:blipFill>
        <p:spPr>
          <a:xfrm>
            <a:off x="2994075" y="3112225"/>
            <a:ext cx="3155850" cy="6771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2"/>
          <p:cNvSpPr txBox="1"/>
          <p:nvPr>
            <p:ph type="title"/>
          </p:nvPr>
        </p:nvSpPr>
        <p:spPr>
          <a:xfrm>
            <a:off x="863750" y="381350"/>
            <a:ext cx="86052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deleteRemoteSystem(Valid user)</a:t>
            </a:r>
            <a:endParaRPr/>
          </a:p>
        </p:txBody>
      </p:sp>
      <p:sp>
        <p:nvSpPr>
          <p:cNvPr id="536" name="Google Shape;536;p72"/>
          <p:cNvSpPr txBox="1"/>
          <p:nvPr/>
        </p:nvSpPr>
        <p:spPr>
          <a:xfrm>
            <a:off x="1079125" y="907450"/>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None/>
            </a:pPr>
            <a:r>
              <a:rPr lang="es" sz="1500">
                <a:solidFill>
                  <a:schemeClr val="lt1"/>
                </a:solidFill>
                <a:latin typeface="Lato"/>
                <a:ea typeface="Lato"/>
                <a:cs typeface="Lato"/>
                <a:sym typeface="Lato"/>
              </a:rPr>
              <a:t>Usuario valido y Sistema inválido:</a:t>
            </a:r>
            <a:endParaRPr sz="1500">
              <a:solidFill>
                <a:schemeClr val="lt1"/>
              </a:solidFill>
              <a:latin typeface="Lato"/>
              <a:ea typeface="Lato"/>
              <a:cs typeface="Lato"/>
              <a:sym typeface="Lato"/>
            </a:endParaRPr>
          </a:p>
        </p:txBody>
      </p:sp>
      <p:pic>
        <p:nvPicPr>
          <p:cNvPr id="537" name="Google Shape;537;p72"/>
          <p:cNvPicPr preferRelativeResize="0"/>
          <p:nvPr/>
        </p:nvPicPr>
        <p:blipFill>
          <a:blip r:embed="rId3">
            <a:alphaModFix/>
          </a:blip>
          <a:stretch>
            <a:fillRect/>
          </a:stretch>
        </p:blipFill>
        <p:spPr>
          <a:xfrm>
            <a:off x="0" y="2789150"/>
            <a:ext cx="9144001" cy="2354352"/>
          </a:xfrm>
          <a:prstGeom prst="rect">
            <a:avLst/>
          </a:prstGeom>
          <a:noFill/>
          <a:ln>
            <a:noFill/>
          </a:ln>
        </p:spPr>
      </p:pic>
      <p:sp>
        <p:nvSpPr>
          <p:cNvPr id="538" name="Google Shape;538;p72"/>
          <p:cNvSpPr txBox="1"/>
          <p:nvPr>
            <p:ph idx="1" type="body"/>
          </p:nvPr>
        </p:nvSpPr>
        <p:spPr>
          <a:xfrm>
            <a:off x="-85600" y="907450"/>
            <a:ext cx="8912700" cy="182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11150" lvl="0" marL="457200" rtl="0" algn="l">
              <a:spcBef>
                <a:spcPts val="1200"/>
              </a:spcBef>
              <a:spcAft>
                <a:spcPts val="0"/>
              </a:spcAft>
              <a:buSzPts val="1300"/>
              <a:buChar char="●"/>
            </a:pPr>
            <a:r>
              <a:rPr lang="es"/>
              <a:t>Llamada al DAO de autenticación y al DAO acceso a datos del sistema así como sus validaciones a través de la creación de mocks de la clase AuthDao y de GenericDao.</a:t>
            </a:r>
            <a:endParaRPr/>
          </a:p>
          <a:p>
            <a:pPr indent="-311150" lvl="0" marL="457200" rtl="0" algn="l">
              <a:spcBef>
                <a:spcPts val="0"/>
              </a:spcBef>
              <a:spcAft>
                <a:spcPts val="0"/>
              </a:spcAft>
              <a:buSzPts val="1300"/>
              <a:buChar char="●"/>
            </a:pPr>
            <a:r>
              <a:rPr lang="es"/>
              <a:t>Llamada a deleteRemoteSystem y comprobación llamadas y orden de getAuthData y deleteSomeData.</a:t>
            </a:r>
            <a:endParaRPr/>
          </a:p>
          <a:p>
            <a:pPr indent="-311150" lvl="0" marL="457200" rtl="0" algn="l">
              <a:spcBef>
                <a:spcPts val="0"/>
              </a:spcBef>
              <a:spcAft>
                <a:spcPts val="0"/>
              </a:spcAft>
              <a:buSzPts val="1300"/>
              <a:buChar char="●"/>
            </a:pPr>
            <a:r>
              <a:rPr lang="es"/>
              <a:t>Se llama a los métodos getAuthData y deleteSomeData.</a:t>
            </a:r>
            <a:endParaRPr/>
          </a:p>
          <a:p>
            <a:pPr indent="-311150" lvl="0" marL="457200" rtl="0" algn="l">
              <a:spcBef>
                <a:spcPts val="0"/>
              </a:spcBef>
              <a:spcAft>
                <a:spcPts val="0"/>
              </a:spcAft>
              <a:buSzPts val="1300"/>
              <a:buChar char="●"/>
            </a:pPr>
            <a:r>
              <a:rPr lang="es"/>
              <a:t>Instanciación del SystemManager con mocks creado.</a:t>
            </a:r>
            <a:endParaRPr/>
          </a:p>
        </p:txBody>
      </p:sp>
      <p:pic>
        <p:nvPicPr>
          <p:cNvPr id="539" name="Google Shape;539;p72"/>
          <p:cNvPicPr preferRelativeResize="0"/>
          <p:nvPr/>
        </p:nvPicPr>
        <p:blipFill>
          <a:blip r:embed="rId4">
            <a:alphaModFix/>
          </a:blip>
          <a:stretch>
            <a:fillRect/>
          </a:stretch>
        </p:blipFill>
        <p:spPr>
          <a:xfrm>
            <a:off x="4874500" y="2104650"/>
            <a:ext cx="4245375" cy="8533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3"/>
          <p:cNvSpPr txBox="1"/>
          <p:nvPr>
            <p:ph type="title"/>
          </p:nvPr>
        </p:nvSpPr>
        <p:spPr>
          <a:xfrm>
            <a:off x="863750" y="381350"/>
            <a:ext cx="86052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deleteRemoteSystem(Resultado)</a:t>
            </a:r>
            <a:endParaRPr/>
          </a:p>
        </p:txBody>
      </p:sp>
      <p:sp>
        <p:nvSpPr>
          <p:cNvPr id="545" name="Google Shape;545;p73"/>
          <p:cNvSpPr txBox="1"/>
          <p:nvPr/>
        </p:nvSpPr>
        <p:spPr>
          <a:xfrm>
            <a:off x="1079125" y="907450"/>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None/>
            </a:pPr>
            <a:r>
              <a:rPr lang="es" sz="1500">
                <a:solidFill>
                  <a:schemeClr val="lt1"/>
                </a:solidFill>
                <a:latin typeface="Lato"/>
                <a:ea typeface="Lato"/>
                <a:cs typeface="Lato"/>
                <a:sym typeface="Lato"/>
              </a:rPr>
              <a:t>Usuario valido y Sistema inválido:</a:t>
            </a:r>
            <a:endParaRPr sz="1500">
              <a:solidFill>
                <a:schemeClr val="lt1"/>
              </a:solidFill>
              <a:latin typeface="Lato"/>
              <a:ea typeface="Lato"/>
              <a:cs typeface="Lato"/>
              <a:sym typeface="Lato"/>
            </a:endParaRPr>
          </a:p>
        </p:txBody>
      </p:sp>
      <p:pic>
        <p:nvPicPr>
          <p:cNvPr id="546" name="Google Shape;546;p73"/>
          <p:cNvPicPr preferRelativeResize="0"/>
          <p:nvPr/>
        </p:nvPicPr>
        <p:blipFill>
          <a:blip r:embed="rId3">
            <a:alphaModFix/>
          </a:blip>
          <a:stretch>
            <a:fillRect/>
          </a:stretch>
        </p:blipFill>
        <p:spPr>
          <a:xfrm>
            <a:off x="119725" y="1322951"/>
            <a:ext cx="5791588" cy="2650050"/>
          </a:xfrm>
          <a:prstGeom prst="rect">
            <a:avLst/>
          </a:prstGeom>
          <a:noFill/>
          <a:ln>
            <a:noFill/>
          </a:ln>
        </p:spPr>
      </p:pic>
      <p:pic>
        <p:nvPicPr>
          <p:cNvPr id="547" name="Google Shape;547;p73"/>
          <p:cNvPicPr preferRelativeResize="0"/>
          <p:nvPr/>
        </p:nvPicPr>
        <p:blipFill>
          <a:blip r:embed="rId4">
            <a:alphaModFix/>
          </a:blip>
          <a:stretch>
            <a:fillRect/>
          </a:stretch>
        </p:blipFill>
        <p:spPr>
          <a:xfrm>
            <a:off x="173312" y="3902175"/>
            <a:ext cx="5009983" cy="1148850"/>
          </a:xfrm>
          <a:prstGeom prst="rect">
            <a:avLst/>
          </a:prstGeom>
          <a:noFill/>
          <a:ln>
            <a:noFill/>
          </a:ln>
        </p:spPr>
      </p:pic>
      <p:pic>
        <p:nvPicPr>
          <p:cNvPr id="548" name="Google Shape;548;p73"/>
          <p:cNvPicPr preferRelativeResize="0"/>
          <p:nvPr/>
        </p:nvPicPr>
        <p:blipFill rotWithShape="1">
          <a:blip r:embed="rId5">
            <a:alphaModFix/>
          </a:blip>
          <a:srcRect b="82097" l="0" r="0" t="0"/>
          <a:stretch/>
        </p:blipFill>
        <p:spPr>
          <a:xfrm>
            <a:off x="4922475" y="3972988"/>
            <a:ext cx="3337999" cy="483875"/>
          </a:xfrm>
          <a:prstGeom prst="rect">
            <a:avLst/>
          </a:prstGeom>
          <a:noFill/>
          <a:ln>
            <a:noFill/>
          </a:ln>
        </p:spPr>
      </p:pic>
      <p:pic>
        <p:nvPicPr>
          <p:cNvPr id="549" name="Google Shape;549;p73"/>
          <p:cNvPicPr preferRelativeResize="0"/>
          <p:nvPr/>
        </p:nvPicPr>
        <p:blipFill rotWithShape="1">
          <a:blip r:embed="rId3">
            <a:alphaModFix/>
          </a:blip>
          <a:srcRect b="20173" l="749" r="55160" t="28361"/>
          <a:stretch/>
        </p:blipFill>
        <p:spPr>
          <a:xfrm>
            <a:off x="5762725" y="1731275"/>
            <a:ext cx="3381270" cy="1805913"/>
          </a:xfrm>
          <a:prstGeom prst="rect">
            <a:avLst/>
          </a:prstGeom>
          <a:noFill/>
          <a:ln>
            <a:noFill/>
          </a:ln>
        </p:spPr>
      </p:pic>
      <p:cxnSp>
        <p:nvCxnSpPr>
          <p:cNvPr id="550" name="Google Shape;550;p73"/>
          <p:cNvCxnSpPr/>
          <p:nvPr/>
        </p:nvCxnSpPr>
        <p:spPr>
          <a:xfrm flipH="1" rot="10800000">
            <a:off x="2731175" y="3084450"/>
            <a:ext cx="2930400" cy="57000"/>
          </a:xfrm>
          <a:prstGeom prst="straightConnector1">
            <a:avLst/>
          </a:prstGeom>
          <a:noFill/>
          <a:ln cap="flat" cmpd="sng" w="9525">
            <a:solidFill>
              <a:schemeClr val="dk2"/>
            </a:solidFill>
            <a:prstDash val="solid"/>
            <a:round/>
            <a:headEnd len="med" w="med" type="none"/>
            <a:tailEnd len="med" w="med" type="triangle"/>
          </a:ln>
        </p:spPr>
      </p:cxnSp>
      <p:cxnSp>
        <p:nvCxnSpPr>
          <p:cNvPr id="551" name="Google Shape;551;p73"/>
          <p:cNvCxnSpPr/>
          <p:nvPr/>
        </p:nvCxnSpPr>
        <p:spPr>
          <a:xfrm flipH="1" rot="10800000">
            <a:off x="2392625" y="2179300"/>
            <a:ext cx="3345600" cy="295500"/>
          </a:xfrm>
          <a:prstGeom prst="straightConnector1">
            <a:avLst/>
          </a:prstGeom>
          <a:noFill/>
          <a:ln cap="flat" cmpd="sng" w="9525">
            <a:solidFill>
              <a:schemeClr val="dk2"/>
            </a:solidFill>
            <a:prstDash val="solid"/>
            <a:round/>
            <a:headEnd len="med" w="med" type="none"/>
            <a:tailEnd len="med" w="med" type="triangle"/>
          </a:ln>
        </p:spPr>
      </p:cxnSp>
      <p:sp>
        <p:nvSpPr>
          <p:cNvPr id="552" name="Google Shape;552;p73"/>
          <p:cNvSpPr txBox="1"/>
          <p:nvPr>
            <p:ph idx="1" type="body"/>
          </p:nvPr>
        </p:nvSpPr>
        <p:spPr>
          <a:xfrm>
            <a:off x="5661575" y="1322950"/>
            <a:ext cx="4393800" cy="17430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s"/>
              <a:t>Se produce un error de argumentos: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4"/>
          <p:cNvSpPr txBox="1"/>
          <p:nvPr>
            <p:ph type="title"/>
          </p:nvPr>
        </p:nvSpPr>
        <p:spPr>
          <a:xfrm>
            <a:off x="863750" y="381350"/>
            <a:ext cx="86052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deleteRemoteSystem(Invalid user)</a:t>
            </a:r>
            <a:endParaRPr/>
          </a:p>
        </p:txBody>
      </p:sp>
      <p:sp>
        <p:nvSpPr>
          <p:cNvPr id="558" name="Google Shape;558;p74"/>
          <p:cNvSpPr txBox="1"/>
          <p:nvPr/>
        </p:nvSpPr>
        <p:spPr>
          <a:xfrm>
            <a:off x="1079125" y="907450"/>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None/>
            </a:pPr>
            <a:r>
              <a:rPr lang="es" sz="1500">
                <a:solidFill>
                  <a:schemeClr val="lt1"/>
                </a:solidFill>
                <a:latin typeface="Lato"/>
                <a:ea typeface="Lato"/>
                <a:cs typeface="Lato"/>
                <a:sym typeface="Lato"/>
              </a:rPr>
              <a:t>Usuario y Sistema inválidos:</a:t>
            </a:r>
            <a:endParaRPr sz="1500">
              <a:solidFill>
                <a:schemeClr val="lt1"/>
              </a:solidFill>
              <a:latin typeface="Lato"/>
              <a:ea typeface="Lato"/>
              <a:cs typeface="Lato"/>
              <a:sym typeface="Lato"/>
            </a:endParaRPr>
          </a:p>
        </p:txBody>
      </p:sp>
      <p:pic>
        <p:nvPicPr>
          <p:cNvPr id="559" name="Google Shape;559;p74"/>
          <p:cNvPicPr preferRelativeResize="0"/>
          <p:nvPr/>
        </p:nvPicPr>
        <p:blipFill>
          <a:blip r:embed="rId3">
            <a:alphaModFix/>
          </a:blip>
          <a:stretch>
            <a:fillRect/>
          </a:stretch>
        </p:blipFill>
        <p:spPr>
          <a:xfrm>
            <a:off x="0" y="2819525"/>
            <a:ext cx="9144001" cy="2323974"/>
          </a:xfrm>
          <a:prstGeom prst="rect">
            <a:avLst/>
          </a:prstGeom>
          <a:noFill/>
          <a:ln>
            <a:noFill/>
          </a:ln>
        </p:spPr>
      </p:pic>
      <p:pic>
        <p:nvPicPr>
          <p:cNvPr id="560" name="Google Shape;560;p74"/>
          <p:cNvPicPr preferRelativeResize="0"/>
          <p:nvPr/>
        </p:nvPicPr>
        <p:blipFill>
          <a:blip r:embed="rId4">
            <a:alphaModFix/>
          </a:blip>
          <a:stretch>
            <a:fillRect/>
          </a:stretch>
        </p:blipFill>
        <p:spPr>
          <a:xfrm>
            <a:off x="4572011" y="2114700"/>
            <a:ext cx="4624289" cy="914100"/>
          </a:xfrm>
          <a:prstGeom prst="rect">
            <a:avLst/>
          </a:prstGeom>
          <a:noFill/>
          <a:ln>
            <a:noFill/>
          </a:ln>
        </p:spPr>
      </p:pic>
      <p:sp>
        <p:nvSpPr>
          <p:cNvPr id="561" name="Google Shape;561;p74"/>
          <p:cNvSpPr txBox="1"/>
          <p:nvPr>
            <p:ph idx="1" type="body"/>
          </p:nvPr>
        </p:nvSpPr>
        <p:spPr>
          <a:xfrm>
            <a:off x="-85600" y="907450"/>
            <a:ext cx="8912700" cy="182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11150" lvl="0" marL="457200" rtl="0" algn="l">
              <a:spcBef>
                <a:spcPts val="1200"/>
              </a:spcBef>
              <a:spcAft>
                <a:spcPts val="0"/>
              </a:spcAft>
              <a:buSzPts val="1300"/>
              <a:buChar char="●"/>
            </a:pPr>
            <a:r>
              <a:rPr lang="es"/>
              <a:t>Llamada al DAO de autenticación y al DAO acceso a datos del sistema así como sus validaciones a través de la creación de mocks de la clase AuthDao y de GenericDao.</a:t>
            </a:r>
            <a:endParaRPr/>
          </a:p>
          <a:p>
            <a:pPr indent="-311150" lvl="0" marL="457200" rtl="0" algn="l">
              <a:spcBef>
                <a:spcPts val="0"/>
              </a:spcBef>
              <a:spcAft>
                <a:spcPts val="0"/>
              </a:spcAft>
              <a:buSzPts val="1300"/>
              <a:buChar char="●"/>
            </a:pPr>
            <a:r>
              <a:rPr lang="es"/>
              <a:t>Llamada a deleteRemoteSystem y comprobación llamadas y orden de getAuthData y deleteSomeData.</a:t>
            </a:r>
            <a:endParaRPr/>
          </a:p>
          <a:p>
            <a:pPr indent="-311150" lvl="0" marL="457200" rtl="0" algn="l">
              <a:spcBef>
                <a:spcPts val="0"/>
              </a:spcBef>
              <a:spcAft>
                <a:spcPts val="0"/>
              </a:spcAft>
              <a:buSzPts val="1300"/>
              <a:buChar char="●"/>
            </a:pPr>
            <a:r>
              <a:rPr lang="es"/>
              <a:t>Se llama a los métodos getAuthData y deleteSomeData.</a:t>
            </a:r>
            <a:endParaRPr/>
          </a:p>
          <a:p>
            <a:pPr indent="-311150" lvl="0" marL="457200" rtl="0" algn="l">
              <a:spcBef>
                <a:spcPts val="0"/>
              </a:spcBef>
              <a:spcAft>
                <a:spcPts val="0"/>
              </a:spcAft>
              <a:buSzPts val="1300"/>
              <a:buChar char="●"/>
            </a:pPr>
            <a:r>
              <a:rPr lang="es"/>
              <a:t>Instanciación del SystemManager con mocks creado.</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5"/>
          <p:cNvSpPr txBox="1"/>
          <p:nvPr>
            <p:ph type="title"/>
          </p:nvPr>
        </p:nvSpPr>
        <p:spPr>
          <a:xfrm>
            <a:off x="863750" y="381350"/>
            <a:ext cx="86052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deleteRemoteSystem(Resultado)</a:t>
            </a:r>
            <a:endParaRPr/>
          </a:p>
        </p:txBody>
      </p:sp>
      <p:sp>
        <p:nvSpPr>
          <p:cNvPr id="567" name="Google Shape;567;p75"/>
          <p:cNvSpPr txBox="1"/>
          <p:nvPr/>
        </p:nvSpPr>
        <p:spPr>
          <a:xfrm>
            <a:off x="1079125" y="907450"/>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None/>
            </a:pPr>
            <a:r>
              <a:rPr lang="es" sz="1500">
                <a:solidFill>
                  <a:schemeClr val="lt1"/>
                </a:solidFill>
                <a:latin typeface="Lato"/>
                <a:ea typeface="Lato"/>
                <a:cs typeface="Lato"/>
                <a:sym typeface="Lato"/>
              </a:rPr>
              <a:t>Usuario y Sistema inválidos:</a:t>
            </a:r>
            <a:endParaRPr sz="1500">
              <a:solidFill>
                <a:schemeClr val="lt1"/>
              </a:solidFill>
              <a:latin typeface="Lato"/>
              <a:ea typeface="Lato"/>
              <a:cs typeface="Lato"/>
              <a:sym typeface="Lato"/>
            </a:endParaRPr>
          </a:p>
        </p:txBody>
      </p:sp>
      <p:pic>
        <p:nvPicPr>
          <p:cNvPr id="568" name="Google Shape;568;p75"/>
          <p:cNvPicPr preferRelativeResize="0"/>
          <p:nvPr/>
        </p:nvPicPr>
        <p:blipFill>
          <a:blip r:embed="rId3">
            <a:alphaModFix/>
          </a:blip>
          <a:stretch>
            <a:fillRect/>
          </a:stretch>
        </p:blipFill>
        <p:spPr>
          <a:xfrm>
            <a:off x="0" y="3636025"/>
            <a:ext cx="4663924" cy="1487125"/>
          </a:xfrm>
          <a:prstGeom prst="rect">
            <a:avLst/>
          </a:prstGeom>
          <a:noFill/>
          <a:ln>
            <a:noFill/>
          </a:ln>
        </p:spPr>
      </p:pic>
      <p:pic>
        <p:nvPicPr>
          <p:cNvPr id="569" name="Google Shape;569;p75"/>
          <p:cNvPicPr preferRelativeResize="0"/>
          <p:nvPr/>
        </p:nvPicPr>
        <p:blipFill>
          <a:blip r:embed="rId4">
            <a:alphaModFix/>
          </a:blip>
          <a:stretch>
            <a:fillRect/>
          </a:stretch>
        </p:blipFill>
        <p:spPr>
          <a:xfrm>
            <a:off x="0" y="1322950"/>
            <a:ext cx="5046001" cy="2313074"/>
          </a:xfrm>
          <a:prstGeom prst="rect">
            <a:avLst/>
          </a:prstGeom>
          <a:noFill/>
          <a:ln>
            <a:noFill/>
          </a:ln>
        </p:spPr>
      </p:pic>
      <p:pic>
        <p:nvPicPr>
          <p:cNvPr id="570" name="Google Shape;570;p75"/>
          <p:cNvPicPr preferRelativeResize="0"/>
          <p:nvPr/>
        </p:nvPicPr>
        <p:blipFill rotWithShape="1">
          <a:blip r:embed="rId5">
            <a:alphaModFix/>
          </a:blip>
          <a:srcRect b="81048" l="0" r="0" t="0"/>
          <a:stretch/>
        </p:blipFill>
        <p:spPr>
          <a:xfrm>
            <a:off x="5141575" y="1420213"/>
            <a:ext cx="4022000" cy="605195"/>
          </a:xfrm>
          <a:prstGeom prst="rect">
            <a:avLst/>
          </a:prstGeom>
          <a:noFill/>
          <a:ln>
            <a:noFill/>
          </a:ln>
        </p:spPr>
      </p:pic>
      <p:sp>
        <p:nvSpPr>
          <p:cNvPr id="571" name="Google Shape;571;p75"/>
          <p:cNvSpPr txBox="1"/>
          <p:nvPr>
            <p:ph idx="1" type="body"/>
          </p:nvPr>
        </p:nvSpPr>
        <p:spPr>
          <a:xfrm>
            <a:off x="4955675" y="2150175"/>
            <a:ext cx="4393800" cy="17430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s"/>
              <a:t>Se produce un error de argumentos:</a:t>
            </a:r>
            <a:endParaRPr/>
          </a:p>
        </p:txBody>
      </p:sp>
      <p:pic>
        <p:nvPicPr>
          <p:cNvPr id="572" name="Google Shape;572;p75"/>
          <p:cNvPicPr preferRelativeResize="0"/>
          <p:nvPr/>
        </p:nvPicPr>
        <p:blipFill rotWithShape="1">
          <a:blip r:embed="rId4">
            <a:alphaModFix/>
          </a:blip>
          <a:srcRect b="0" l="0" r="46065" t="32427"/>
          <a:stretch/>
        </p:blipFill>
        <p:spPr>
          <a:xfrm>
            <a:off x="4750200" y="2571750"/>
            <a:ext cx="4393801" cy="2523234"/>
          </a:xfrm>
          <a:prstGeom prst="rect">
            <a:avLst/>
          </a:prstGeom>
          <a:noFill/>
          <a:ln>
            <a:noFill/>
          </a:ln>
        </p:spPr>
      </p:pic>
      <p:cxnSp>
        <p:nvCxnSpPr>
          <p:cNvPr id="573" name="Google Shape;573;p75"/>
          <p:cNvCxnSpPr/>
          <p:nvPr/>
        </p:nvCxnSpPr>
        <p:spPr>
          <a:xfrm>
            <a:off x="1926300" y="3226550"/>
            <a:ext cx="2968200" cy="932100"/>
          </a:xfrm>
          <a:prstGeom prst="straightConnector1">
            <a:avLst/>
          </a:prstGeom>
          <a:noFill/>
          <a:ln cap="flat" cmpd="sng" w="9525">
            <a:solidFill>
              <a:schemeClr val="dk2"/>
            </a:solidFill>
            <a:prstDash val="solid"/>
            <a:round/>
            <a:headEnd len="med" w="med" type="none"/>
            <a:tailEnd len="med" w="med" type="triangle"/>
          </a:ln>
        </p:spPr>
      </p:cxnSp>
      <p:cxnSp>
        <p:nvCxnSpPr>
          <p:cNvPr id="574" name="Google Shape;574;p75"/>
          <p:cNvCxnSpPr/>
          <p:nvPr/>
        </p:nvCxnSpPr>
        <p:spPr>
          <a:xfrm>
            <a:off x="2317675" y="2289675"/>
            <a:ext cx="2730300" cy="840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6"/>
          <p:cNvSpPr txBox="1"/>
          <p:nvPr>
            <p:ph type="title"/>
          </p:nvPr>
        </p:nvSpPr>
        <p:spPr>
          <a:xfrm>
            <a:off x="863750" y="381350"/>
            <a:ext cx="86052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deleteRemoteSystem(Invalid user)</a:t>
            </a:r>
            <a:endParaRPr/>
          </a:p>
        </p:txBody>
      </p:sp>
      <p:sp>
        <p:nvSpPr>
          <p:cNvPr id="580" name="Google Shape;580;p76"/>
          <p:cNvSpPr txBox="1"/>
          <p:nvPr/>
        </p:nvSpPr>
        <p:spPr>
          <a:xfrm>
            <a:off x="1079125" y="907450"/>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None/>
            </a:pPr>
            <a:r>
              <a:rPr lang="es" sz="1500">
                <a:solidFill>
                  <a:schemeClr val="lt1"/>
                </a:solidFill>
                <a:latin typeface="Lato"/>
                <a:ea typeface="Lato"/>
                <a:cs typeface="Lato"/>
                <a:sym typeface="Lato"/>
              </a:rPr>
              <a:t>Usuario inválido y Sistema válido:</a:t>
            </a:r>
            <a:endParaRPr sz="1500">
              <a:solidFill>
                <a:schemeClr val="lt1"/>
              </a:solidFill>
              <a:latin typeface="Lato"/>
              <a:ea typeface="Lato"/>
              <a:cs typeface="Lato"/>
              <a:sym typeface="Lato"/>
            </a:endParaRPr>
          </a:p>
        </p:txBody>
      </p:sp>
      <p:pic>
        <p:nvPicPr>
          <p:cNvPr id="581" name="Google Shape;581;p76"/>
          <p:cNvPicPr preferRelativeResize="0"/>
          <p:nvPr/>
        </p:nvPicPr>
        <p:blipFill>
          <a:blip r:embed="rId3">
            <a:alphaModFix/>
          </a:blip>
          <a:stretch>
            <a:fillRect/>
          </a:stretch>
        </p:blipFill>
        <p:spPr>
          <a:xfrm>
            <a:off x="0" y="2571750"/>
            <a:ext cx="9144001" cy="2536627"/>
          </a:xfrm>
          <a:prstGeom prst="rect">
            <a:avLst/>
          </a:prstGeom>
          <a:noFill/>
          <a:ln>
            <a:noFill/>
          </a:ln>
        </p:spPr>
      </p:pic>
      <p:sp>
        <p:nvSpPr>
          <p:cNvPr id="582" name="Google Shape;582;p76"/>
          <p:cNvSpPr txBox="1"/>
          <p:nvPr>
            <p:ph idx="1" type="body"/>
          </p:nvPr>
        </p:nvSpPr>
        <p:spPr>
          <a:xfrm>
            <a:off x="-85600" y="907450"/>
            <a:ext cx="8912700" cy="182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11150" lvl="0" marL="457200" rtl="0" algn="l">
              <a:spcBef>
                <a:spcPts val="1200"/>
              </a:spcBef>
              <a:spcAft>
                <a:spcPts val="0"/>
              </a:spcAft>
              <a:buSzPts val="1300"/>
              <a:buChar char="●"/>
            </a:pPr>
            <a:r>
              <a:rPr lang="es"/>
              <a:t>Llamada al DAO de autenticación y al DAO acceso a datos del sistema así como sus validaciones a través de la creación de mocks de la clase AuthDao y de GenericDao.</a:t>
            </a:r>
            <a:endParaRPr/>
          </a:p>
          <a:p>
            <a:pPr indent="-311150" lvl="0" marL="457200" rtl="0" algn="l">
              <a:spcBef>
                <a:spcPts val="0"/>
              </a:spcBef>
              <a:spcAft>
                <a:spcPts val="0"/>
              </a:spcAft>
              <a:buSzPts val="1300"/>
              <a:buChar char="●"/>
            </a:pPr>
            <a:r>
              <a:rPr lang="es"/>
              <a:t>Llamada a deleteRemoteSystem y comprobación llamadas y orden de getAuthData y deleteSomeData.</a:t>
            </a:r>
            <a:endParaRPr/>
          </a:p>
          <a:p>
            <a:pPr indent="-311150" lvl="0" marL="457200" rtl="0" algn="l">
              <a:spcBef>
                <a:spcPts val="0"/>
              </a:spcBef>
              <a:spcAft>
                <a:spcPts val="0"/>
              </a:spcAft>
              <a:buSzPts val="1300"/>
              <a:buChar char="●"/>
            </a:pPr>
            <a:r>
              <a:rPr lang="es"/>
              <a:t>Se llama a los métodos getAuthData y deleteSomeData.</a:t>
            </a:r>
            <a:endParaRPr/>
          </a:p>
          <a:p>
            <a:pPr indent="-311150" lvl="0" marL="457200" rtl="0" algn="l">
              <a:spcBef>
                <a:spcPts val="0"/>
              </a:spcBef>
              <a:spcAft>
                <a:spcPts val="0"/>
              </a:spcAft>
              <a:buSzPts val="1300"/>
              <a:buChar char="●"/>
            </a:pPr>
            <a:r>
              <a:rPr lang="es"/>
              <a:t>Instanciación del SystemManager con mocks creado.</a:t>
            </a:r>
            <a:endParaRPr/>
          </a:p>
        </p:txBody>
      </p:sp>
      <p:pic>
        <p:nvPicPr>
          <p:cNvPr id="583" name="Google Shape;583;p76"/>
          <p:cNvPicPr preferRelativeResize="0"/>
          <p:nvPr/>
        </p:nvPicPr>
        <p:blipFill>
          <a:blip r:embed="rId4">
            <a:alphaModFix/>
          </a:blip>
          <a:stretch>
            <a:fillRect/>
          </a:stretch>
        </p:blipFill>
        <p:spPr>
          <a:xfrm>
            <a:off x="6056875" y="2174112"/>
            <a:ext cx="3892300" cy="7952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7"/>
          <p:cNvSpPr txBox="1"/>
          <p:nvPr>
            <p:ph type="title"/>
          </p:nvPr>
        </p:nvSpPr>
        <p:spPr>
          <a:xfrm>
            <a:off x="863750" y="381350"/>
            <a:ext cx="86052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deleteRemoteSystem(Resultado)</a:t>
            </a:r>
            <a:endParaRPr/>
          </a:p>
        </p:txBody>
      </p:sp>
      <p:sp>
        <p:nvSpPr>
          <p:cNvPr id="589" name="Google Shape;589;p77"/>
          <p:cNvSpPr txBox="1"/>
          <p:nvPr/>
        </p:nvSpPr>
        <p:spPr>
          <a:xfrm>
            <a:off x="1079125" y="907450"/>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None/>
            </a:pPr>
            <a:r>
              <a:rPr lang="es" sz="1500">
                <a:solidFill>
                  <a:schemeClr val="lt1"/>
                </a:solidFill>
                <a:latin typeface="Lato"/>
                <a:ea typeface="Lato"/>
                <a:cs typeface="Lato"/>
                <a:sym typeface="Lato"/>
              </a:rPr>
              <a:t>Usuario inválido y Sistema válido:</a:t>
            </a:r>
            <a:endParaRPr sz="1500">
              <a:solidFill>
                <a:schemeClr val="lt1"/>
              </a:solidFill>
              <a:latin typeface="Lato"/>
              <a:ea typeface="Lato"/>
              <a:cs typeface="Lato"/>
              <a:sym typeface="Lato"/>
            </a:endParaRPr>
          </a:p>
        </p:txBody>
      </p:sp>
      <p:pic>
        <p:nvPicPr>
          <p:cNvPr id="590" name="Google Shape;590;p77"/>
          <p:cNvPicPr preferRelativeResize="0"/>
          <p:nvPr/>
        </p:nvPicPr>
        <p:blipFill>
          <a:blip r:embed="rId3">
            <a:alphaModFix/>
          </a:blip>
          <a:stretch>
            <a:fillRect/>
          </a:stretch>
        </p:blipFill>
        <p:spPr>
          <a:xfrm>
            <a:off x="0" y="1322950"/>
            <a:ext cx="5625477" cy="2560950"/>
          </a:xfrm>
          <a:prstGeom prst="rect">
            <a:avLst/>
          </a:prstGeom>
          <a:noFill/>
          <a:ln>
            <a:noFill/>
          </a:ln>
        </p:spPr>
      </p:pic>
      <p:pic>
        <p:nvPicPr>
          <p:cNvPr id="591" name="Google Shape;591;p77"/>
          <p:cNvPicPr preferRelativeResize="0"/>
          <p:nvPr/>
        </p:nvPicPr>
        <p:blipFill>
          <a:blip r:embed="rId4">
            <a:alphaModFix/>
          </a:blip>
          <a:stretch>
            <a:fillRect/>
          </a:stretch>
        </p:blipFill>
        <p:spPr>
          <a:xfrm>
            <a:off x="28525" y="3875725"/>
            <a:ext cx="5101201" cy="1267775"/>
          </a:xfrm>
          <a:prstGeom prst="rect">
            <a:avLst/>
          </a:prstGeom>
          <a:noFill/>
          <a:ln>
            <a:noFill/>
          </a:ln>
        </p:spPr>
      </p:pic>
      <p:pic>
        <p:nvPicPr>
          <p:cNvPr id="592" name="Google Shape;592;p77"/>
          <p:cNvPicPr preferRelativeResize="0"/>
          <p:nvPr/>
        </p:nvPicPr>
        <p:blipFill rotWithShape="1">
          <a:blip r:embed="rId5">
            <a:alphaModFix/>
          </a:blip>
          <a:srcRect b="81681" l="0" r="0" t="1749"/>
          <a:stretch/>
        </p:blipFill>
        <p:spPr>
          <a:xfrm>
            <a:off x="4914925" y="4167625"/>
            <a:ext cx="4014275" cy="537789"/>
          </a:xfrm>
          <a:prstGeom prst="rect">
            <a:avLst/>
          </a:prstGeom>
          <a:noFill/>
          <a:ln>
            <a:noFill/>
          </a:ln>
        </p:spPr>
      </p:pic>
      <p:sp>
        <p:nvSpPr>
          <p:cNvPr id="593" name="Google Shape;593;p77"/>
          <p:cNvSpPr txBox="1"/>
          <p:nvPr>
            <p:ph idx="1" type="body"/>
          </p:nvPr>
        </p:nvSpPr>
        <p:spPr>
          <a:xfrm>
            <a:off x="5264538" y="1322950"/>
            <a:ext cx="4393800" cy="17430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s"/>
              <a:t>Se produce un error de argumentos:</a:t>
            </a:r>
            <a:endParaRPr/>
          </a:p>
        </p:txBody>
      </p:sp>
      <p:pic>
        <p:nvPicPr>
          <p:cNvPr id="594" name="Google Shape;594;p77"/>
          <p:cNvPicPr preferRelativeResize="0"/>
          <p:nvPr/>
        </p:nvPicPr>
        <p:blipFill rotWithShape="1">
          <a:blip r:embed="rId3">
            <a:alphaModFix/>
          </a:blip>
          <a:srcRect b="14678" l="1344" r="51647" t="29971"/>
          <a:stretch/>
        </p:blipFill>
        <p:spPr>
          <a:xfrm>
            <a:off x="5625475" y="1687810"/>
            <a:ext cx="3518526" cy="1885939"/>
          </a:xfrm>
          <a:prstGeom prst="rect">
            <a:avLst/>
          </a:prstGeom>
          <a:noFill/>
          <a:ln>
            <a:noFill/>
          </a:ln>
        </p:spPr>
      </p:pic>
      <p:cxnSp>
        <p:nvCxnSpPr>
          <p:cNvPr id="595" name="Google Shape;595;p77"/>
          <p:cNvCxnSpPr/>
          <p:nvPr/>
        </p:nvCxnSpPr>
        <p:spPr>
          <a:xfrm flipH="1" rot="10800000">
            <a:off x="2399425" y="1949325"/>
            <a:ext cx="3078000" cy="509100"/>
          </a:xfrm>
          <a:prstGeom prst="straightConnector1">
            <a:avLst/>
          </a:prstGeom>
          <a:noFill/>
          <a:ln cap="flat" cmpd="sng" w="9525">
            <a:solidFill>
              <a:schemeClr val="dk2"/>
            </a:solidFill>
            <a:prstDash val="solid"/>
            <a:round/>
            <a:headEnd len="med" w="med" type="none"/>
            <a:tailEnd len="med" w="med" type="triangle"/>
          </a:ln>
        </p:spPr>
      </p:cxnSp>
      <p:cxnSp>
        <p:nvCxnSpPr>
          <p:cNvPr id="596" name="Google Shape;596;p77"/>
          <p:cNvCxnSpPr/>
          <p:nvPr/>
        </p:nvCxnSpPr>
        <p:spPr>
          <a:xfrm flipH="1" rot="10800000">
            <a:off x="1986150" y="2977025"/>
            <a:ext cx="3583200" cy="247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deleteRemoteSystem (Resultados)</a:t>
            </a:r>
            <a:endParaRPr/>
          </a:p>
        </p:txBody>
      </p:sp>
      <p:sp>
        <p:nvSpPr>
          <p:cNvPr id="602" name="Google Shape;602;p78"/>
          <p:cNvSpPr txBox="1"/>
          <p:nvPr>
            <p:ph idx="1" type="body"/>
          </p:nvPr>
        </p:nvSpPr>
        <p:spPr>
          <a:xfrm>
            <a:off x="1365250" y="862900"/>
            <a:ext cx="5723100" cy="429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Se han producido errores de argumentos en  todos los tests:</a:t>
            </a:r>
            <a:endParaRPr/>
          </a:p>
        </p:txBody>
      </p:sp>
      <p:pic>
        <p:nvPicPr>
          <p:cNvPr id="603" name="Google Shape;603;p78"/>
          <p:cNvPicPr preferRelativeResize="0"/>
          <p:nvPr/>
        </p:nvPicPr>
        <p:blipFill rotWithShape="1">
          <a:blip r:embed="rId3">
            <a:alphaModFix/>
          </a:blip>
          <a:srcRect b="81046" l="0" r="0" t="0"/>
          <a:stretch/>
        </p:blipFill>
        <p:spPr>
          <a:xfrm>
            <a:off x="887389" y="1507325"/>
            <a:ext cx="2836200" cy="409570"/>
          </a:xfrm>
          <a:prstGeom prst="rect">
            <a:avLst/>
          </a:prstGeom>
          <a:noFill/>
          <a:ln>
            <a:noFill/>
          </a:ln>
        </p:spPr>
      </p:pic>
      <p:pic>
        <p:nvPicPr>
          <p:cNvPr id="604" name="Google Shape;604;p78"/>
          <p:cNvPicPr preferRelativeResize="0"/>
          <p:nvPr/>
        </p:nvPicPr>
        <p:blipFill rotWithShape="1">
          <a:blip r:embed="rId4">
            <a:alphaModFix/>
          </a:blip>
          <a:srcRect b="82097" l="0" r="0" t="0"/>
          <a:stretch/>
        </p:blipFill>
        <p:spPr>
          <a:xfrm>
            <a:off x="748387" y="2730149"/>
            <a:ext cx="3114225" cy="426550"/>
          </a:xfrm>
          <a:prstGeom prst="rect">
            <a:avLst/>
          </a:prstGeom>
          <a:noFill/>
          <a:ln>
            <a:noFill/>
          </a:ln>
        </p:spPr>
      </p:pic>
      <p:pic>
        <p:nvPicPr>
          <p:cNvPr id="605" name="Google Shape;605;p78"/>
          <p:cNvPicPr preferRelativeResize="0"/>
          <p:nvPr/>
        </p:nvPicPr>
        <p:blipFill rotWithShape="1">
          <a:blip r:embed="rId5">
            <a:alphaModFix/>
          </a:blip>
          <a:srcRect b="81048" l="0" r="0" t="0"/>
          <a:stretch/>
        </p:blipFill>
        <p:spPr>
          <a:xfrm>
            <a:off x="5125504" y="1292500"/>
            <a:ext cx="2836193" cy="324484"/>
          </a:xfrm>
          <a:prstGeom prst="rect">
            <a:avLst/>
          </a:prstGeom>
          <a:noFill/>
          <a:ln>
            <a:noFill/>
          </a:ln>
        </p:spPr>
      </p:pic>
      <p:pic>
        <p:nvPicPr>
          <p:cNvPr id="606" name="Google Shape;606;p78"/>
          <p:cNvPicPr preferRelativeResize="0"/>
          <p:nvPr/>
        </p:nvPicPr>
        <p:blipFill rotWithShape="1">
          <a:blip r:embed="rId6">
            <a:alphaModFix/>
          </a:blip>
          <a:srcRect b="81681" l="0" r="0" t="1749"/>
          <a:stretch/>
        </p:blipFill>
        <p:spPr>
          <a:xfrm>
            <a:off x="4827049" y="3122524"/>
            <a:ext cx="2519076" cy="324475"/>
          </a:xfrm>
          <a:prstGeom prst="rect">
            <a:avLst/>
          </a:prstGeom>
          <a:noFill/>
          <a:ln>
            <a:noFill/>
          </a:ln>
        </p:spPr>
      </p:pic>
      <p:pic>
        <p:nvPicPr>
          <p:cNvPr id="607" name="Google Shape;607;p78"/>
          <p:cNvPicPr preferRelativeResize="0"/>
          <p:nvPr/>
        </p:nvPicPr>
        <p:blipFill rotWithShape="1">
          <a:blip r:embed="rId7">
            <a:alphaModFix/>
          </a:blip>
          <a:srcRect b="14678" l="1344" r="51647" t="29971"/>
          <a:stretch/>
        </p:blipFill>
        <p:spPr>
          <a:xfrm>
            <a:off x="4676938" y="3462280"/>
            <a:ext cx="3114250" cy="1650370"/>
          </a:xfrm>
          <a:prstGeom prst="rect">
            <a:avLst/>
          </a:prstGeom>
          <a:noFill/>
          <a:ln>
            <a:noFill/>
          </a:ln>
        </p:spPr>
      </p:pic>
      <p:pic>
        <p:nvPicPr>
          <p:cNvPr id="608" name="Google Shape;608;p78"/>
          <p:cNvPicPr preferRelativeResize="0"/>
          <p:nvPr/>
        </p:nvPicPr>
        <p:blipFill rotWithShape="1">
          <a:blip r:embed="rId8">
            <a:alphaModFix/>
          </a:blip>
          <a:srcRect b="0" l="0" r="46065" t="32427"/>
          <a:stretch/>
        </p:blipFill>
        <p:spPr>
          <a:xfrm>
            <a:off x="4676948" y="1632325"/>
            <a:ext cx="3284751" cy="1474850"/>
          </a:xfrm>
          <a:prstGeom prst="rect">
            <a:avLst/>
          </a:prstGeom>
          <a:noFill/>
          <a:ln>
            <a:noFill/>
          </a:ln>
        </p:spPr>
      </p:pic>
      <p:pic>
        <p:nvPicPr>
          <p:cNvPr id="609" name="Google Shape;609;p78"/>
          <p:cNvPicPr preferRelativeResize="0"/>
          <p:nvPr/>
        </p:nvPicPr>
        <p:blipFill rotWithShape="1">
          <a:blip r:embed="rId9">
            <a:alphaModFix/>
          </a:blip>
          <a:srcRect b="20173" l="749" r="55160" t="28361"/>
          <a:stretch/>
        </p:blipFill>
        <p:spPr>
          <a:xfrm>
            <a:off x="521625" y="3156699"/>
            <a:ext cx="3567748" cy="1905500"/>
          </a:xfrm>
          <a:prstGeom prst="rect">
            <a:avLst/>
          </a:prstGeom>
          <a:noFill/>
          <a:ln>
            <a:noFill/>
          </a:ln>
        </p:spPr>
      </p:pic>
      <p:pic>
        <p:nvPicPr>
          <p:cNvPr id="610" name="Google Shape;610;p78"/>
          <p:cNvPicPr preferRelativeResize="0"/>
          <p:nvPr/>
        </p:nvPicPr>
        <p:blipFill rotWithShape="1">
          <a:blip r:embed="rId10">
            <a:alphaModFix/>
          </a:blip>
          <a:srcRect b="44239" l="4107" r="42953" t="35828"/>
          <a:stretch/>
        </p:blipFill>
        <p:spPr>
          <a:xfrm>
            <a:off x="887386" y="1914075"/>
            <a:ext cx="2836200" cy="64333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deleteRemoteSystem (Resultados)</a:t>
            </a:r>
            <a:endParaRPr/>
          </a:p>
        </p:txBody>
      </p:sp>
      <p:pic>
        <p:nvPicPr>
          <p:cNvPr id="616" name="Google Shape;616;p79"/>
          <p:cNvPicPr preferRelativeResize="0"/>
          <p:nvPr/>
        </p:nvPicPr>
        <p:blipFill>
          <a:blip r:embed="rId3">
            <a:alphaModFix/>
          </a:blip>
          <a:stretch>
            <a:fillRect/>
          </a:stretch>
        </p:blipFill>
        <p:spPr>
          <a:xfrm>
            <a:off x="872963" y="2368428"/>
            <a:ext cx="7398075" cy="2775072"/>
          </a:xfrm>
          <a:prstGeom prst="rect">
            <a:avLst/>
          </a:prstGeom>
          <a:noFill/>
          <a:ln>
            <a:noFill/>
          </a:ln>
        </p:spPr>
      </p:pic>
      <p:sp>
        <p:nvSpPr>
          <p:cNvPr id="617" name="Google Shape;617;p79"/>
          <p:cNvSpPr txBox="1"/>
          <p:nvPr>
            <p:ph idx="1" type="body"/>
          </p:nvPr>
        </p:nvSpPr>
        <p:spPr>
          <a:xfrm>
            <a:off x="1068000" y="921325"/>
            <a:ext cx="7038900" cy="1365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a:t>En el método deleteRemoteSystem, a la llamada deleteSomeData  se le está pasando un objeto User (auth) creado en el propio método (deleteRemoteSystem) en vez de el objeto User que se ha utilizado en la creación del mock.</a:t>
            </a:r>
            <a:endParaRPr/>
          </a:p>
          <a:p>
            <a:pPr indent="0" lvl="0" marL="0" rtl="0" algn="l">
              <a:spcBef>
                <a:spcPts val="1200"/>
              </a:spcBef>
              <a:spcAft>
                <a:spcPts val="1200"/>
              </a:spcAft>
              <a:buNone/>
            </a:pPr>
            <a:r>
              <a:rPr lang="es"/>
              <a:t>Podemos concluir que el  método deleteRemoteSystem está mal implementado, ya que no sigue el comportamiento esperado.</a:t>
            </a:r>
            <a:endParaRPr/>
          </a:p>
        </p:txBody>
      </p:sp>
      <p:cxnSp>
        <p:nvCxnSpPr>
          <p:cNvPr id="618" name="Google Shape;618;p79"/>
          <p:cNvCxnSpPr/>
          <p:nvPr/>
        </p:nvCxnSpPr>
        <p:spPr>
          <a:xfrm>
            <a:off x="215350" y="2680025"/>
            <a:ext cx="926100" cy="49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deleteRemoteSystem (Resultados)</a:t>
            </a:r>
            <a:endParaRPr/>
          </a:p>
        </p:txBody>
      </p:sp>
      <p:sp>
        <p:nvSpPr>
          <p:cNvPr id="624" name="Google Shape;624;p80"/>
          <p:cNvSpPr txBox="1"/>
          <p:nvPr>
            <p:ph idx="1" type="body"/>
          </p:nvPr>
        </p:nvSpPr>
        <p:spPr>
          <a:xfrm>
            <a:off x="1052550" y="13844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Para evitar el fallo explicado anteriormente habría que cambiar la creación de un nuevo usuario para el objeto auth de tipo usuario por uno con el id del objeto usuario creado en el mock, quedaría de la siguiente manera:</a:t>
            </a:r>
            <a:endParaRPr/>
          </a:p>
        </p:txBody>
      </p:sp>
      <p:sp>
        <p:nvSpPr>
          <p:cNvPr id="625" name="Google Shape;625;p80"/>
          <p:cNvSpPr txBox="1"/>
          <p:nvPr/>
        </p:nvSpPr>
        <p:spPr>
          <a:xfrm>
            <a:off x="1077350" y="4548125"/>
            <a:ext cx="7185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chemeClr val="lt1"/>
                </a:solidFill>
                <a:latin typeface="Lato"/>
                <a:ea typeface="Lato"/>
                <a:cs typeface="Lato"/>
                <a:sym typeface="Lato"/>
              </a:rPr>
              <a:t>De esta forma los test se pasarían satisfactoriamente siguiendo el comportamiento esperado.</a:t>
            </a:r>
            <a:endParaRPr/>
          </a:p>
        </p:txBody>
      </p:sp>
      <p:pic>
        <p:nvPicPr>
          <p:cNvPr id="626" name="Google Shape;626;p80"/>
          <p:cNvPicPr preferRelativeResize="0"/>
          <p:nvPr/>
        </p:nvPicPr>
        <p:blipFill>
          <a:blip r:embed="rId3">
            <a:alphaModFix/>
          </a:blip>
          <a:stretch>
            <a:fillRect/>
          </a:stretch>
        </p:blipFill>
        <p:spPr>
          <a:xfrm>
            <a:off x="1150700" y="2256400"/>
            <a:ext cx="7038900" cy="2291732"/>
          </a:xfrm>
          <a:prstGeom prst="rect">
            <a:avLst/>
          </a:prstGeom>
          <a:noFill/>
          <a:ln>
            <a:noFill/>
          </a:ln>
        </p:spPr>
      </p:pic>
      <p:cxnSp>
        <p:nvCxnSpPr>
          <p:cNvPr id="627" name="Google Shape;627;p80"/>
          <p:cNvCxnSpPr/>
          <p:nvPr/>
        </p:nvCxnSpPr>
        <p:spPr>
          <a:xfrm>
            <a:off x="314575" y="2535550"/>
            <a:ext cx="1141200" cy="16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81"/>
          <p:cNvSpPr txBox="1"/>
          <p:nvPr>
            <p:ph type="title"/>
          </p:nvPr>
        </p:nvSpPr>
        <p:spPr>
          <a:xfrm>
            <a:off x="1065750" y="0"/>
            <a:ext cx="6840600" cy="878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Test StopRemoteSystem()</a:t>
            </a:r>
            <a:endParaRPr/>
          </a:p>
        </p:txBody>
      </p:sp>
      <p:sp>
        <p:nvSpPr>
          <p:cNvPr id="633" name="Google Shape;633;p81"/>
          <p:cNvSpPr txBox="1"/>
          <p:nvPr/>
        </p:nvSpPr>
        <p:spPr>
          <a:xfrm>
            <a:off x="1002100" y="929363"/>
            <a:ext cx="7638900" cy="206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200">
                <a:solidFill>
                  <a:schemeClr val="lt1"/>
                </a:solidFill>
              </a:rPr>
              <a:t>TestStopRemoteSystem()</a:t>
            </a:r>
            <a:endParaRPr sz="1200">
              <a:solidFill>
                <a:schemeClr val="lt1"/>
              </a:solidFill>
            </a:endParaRPr>
          </a:p>
          <a:p>
            <a:pPr indent="0" lvl="0" marL="0" rtl="0" algn="l">
              <a:lnSpc>
                <a:spcPct val="115000"/>
              </a:lnSpc>
              <a:spcBef>
                <a:spcPts val="0"/>
              </a:spcBef>
              <a:spcAft>
                <a:spcPts val="0"/>
              </a:spcAft>
              <a:buNone/>
            </a:pPr>
            <a:r>
              <a:t/>
            </a:r>
            <a:endParaRPr sz="1200">
              <a:solidFill>
                <a:schemeClr val="lt1"/>
              </a:solidFill>
            </a:endParaRPr>
          </a:p>
          <a:p>
            <a:pPr indent="0" lvl="0" marL="0" rtl="0" algn="l">
              <a:lnSpc>
                <a:spcPct val="115000"/>
              </a:lnSpc>
              <a:spcBef>
                <a:spcPts val="0"/>
              </a:spcBef>
              <a:spcAft>
                <a:spcPts val="0"/>
              </a:spcAft>
              <a:buNone/>
            </a:pPr>
            <a:r>
              <a:rPr lang="es" sz="1200">
                <a:solidFill>
                  <a:schemeClr val="lt1"/>
                </a:solidFill>
              </a:rPr>
              <a:t>Se probarán las 4 combinaciones de usuario valido/no valido con sistema valido/no valido.</a:t>
            </a:r>
            <a:endParaRPr sz="1200">
              <a:solidFill>
                <a:schemeClr val="lt1"/>
              </a:solidFill>
            </a:endParaRPr>
          </a:p>
          <a:p>
            <a:pPr indent="0" lvl="0" marL="0" rtl="0" algn="l">
              <a:lnSpc>
                <a:spcPct val="115000"/>
              </a:lnSpc>
              <a:spcBef>
                <a:spcPts val="0"/>
              </a:spcBef>
              <a:spcAft>
                <a:spcPts val="0"/>
              </a:spcAft>
              <a:buNone/>
            </a:pPr>
            <a:r>
              <a:t/>
            </a:r>
            <a:endParaRPr sz="1200">
              <a:solidFill>
                <a:schemeClr val="lt1"/>
              </a:solidFill>
            </a:endParaRPr>
          </a:p>
          <a:p>
            <a:pPr indent="0" lvl="0" marL="0" rtl="0" algn="l">
              <a:lnSpc>
                <a:spcPct val="115000"/>
              </a:lnSpc>
              <a:spcBef>
                <a:spcPts val="0"/>
              </a:spcBef>
              <a:spcAft>
                <a:spcPts val="0"/>
              </a:spcAft>
              <a:buNone/>
            </a:pPr>
            <a:r>
              <a:rPr lang="es" sz="1200">
                <a:solidFill>
                  <a:schemeClr val="lt1"/>
                </a:solidFill>
              </a:rPr>
              <a:t>Para lo cual se crearán mocks de la clase AuthDao y de GenericDao.</a:t>
            </a:r>
            <a:endParaRPr sz="1200">
              <a:solidFill>
                <a:schemeClr val="lt1"/>
              </a:solidFill>
            </a:endParaRPr>
          </a:p>
          <a:p>
            <a:pPr indent="0" lvl="0" marL="0" rtl="0" algn="l">
              <a:lnSpc>
                <a:spcPct val="115000"/>
              </a:lnSpc>
              <a:spcBef>
                <a:spcPts val="0"/>
              </a:spcBef>
              <a:spcAft>
                <a:spcPts val="0"/>
              </a:spcAft>
              <a:buNone/>
            </a:pPr>
            <a:r>
              <a:rPr lang="es" sz="1200">
                <a:solidFill>
                  <a:schemeClr val="lt1"/>
                </a:solidFill>
              </a:rPr>
              <a:t>Para las pruebas se comprobará lo que retorna el método así como que los metodos getAuthData y el metodo getSomeData se hayan ejecutado en dicho orden.</a:t>
            </a:r>
            <a:endParaRPr sz="1200">
              <a:solidFill>
                <a:schemeClr val="lt1"/>
              </a:solidFill>
            </a:endParaRPr>
          </a:p>
          <a:p>
            <a:pPr indent="0" lvl="0" marL="0" rtl="0" algn="l">
              <a:lnSpc>
                <a:spcPct val="115000"/>
              </a:lnSpc>
              <a:spcBef>
                <a:spcPts val="0"/>
              </a:spcBef>
              <a:spcAft>
                <a:spcPts val="0"/>
              </a:spcAft>
              <a:buNone/>
            </a:pPr>
            <a:r>
              <a:rPr lang="es" sz="1200">
                <a:solidFill>
                  <a:schemeClr val="lt1"/>
                </a:solidFill>
              </a:rPr>
              <a:t> -Usuario y Sistema Válidos :</a:t>
            </a:r>
            <a:endParaRPr sz="1200">
              <a:solidFill>
                <a:schemeClr val="lt1"/>
              </a:solidFill>
            </a:endParaRPr>
          </a:p>
          <a:p>
            <a:pPr indent="0" lvl="0" marL="0" rtl="0" algn="l">
              <a:lnSpc>
                <a:spcPct val="115000"/>
              </a:lnSpc>
              <a:spcBef>
                <a:spcPts val="0"/>
              </a:spcBef>
              <a:spcAft>
                <a:spcPts val="0"/>
              </a:spcAft>
              <a:buNone/>
            </a:pPr>
            <a:r>
              <a:t/>
            </a:r>
            <a:endParaRPr sz="1200">
              <a:solidFill>
                <a:schemeClr val="lt1"/>
              </a:solidFill>
            </a:endParaRPr>
          </a:p>
        </p:txBody>
      </p:sp>
      <p:pic>
        <p:nvPicPr>
          <p:cNvPr id="634" name="Google Shape;634;p81"/>
          <p:cNvPicPr preferRelativeResize="0"/>
          <p:nvPr/>
        </p:nvPicPr>
        <p:blipFill>
          <a:blip r:embed="rId3">
            <a:alphaModFix/>
          </a:blip>
          <a:stretch>
            <a:fillRect/>
          </a:stretch>
        </p:blipFill>
        <p:spPr>
          <a:xfrm>
            <a:off x="409999" y="2769900"/>
            <a:ext cx="8527601" cy="2373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addFirst</a:t>
            </a:r>
            <a:endParaRPr/>
          </a:p>
        </p:txBody>
      </p:sp>
      <p:sp>
        <p:nvSpPr>
          <p:cNvPr id="173" name="Google Shape;173;p19"/>
          <p:cNvSpPr txBox="1"/>
          <p:nvPr>
            <p:ph idx="1" type="body"/>
          </p:nvPr>
        </p:nvSpPr>
        <p:spPr>
          <a:xfrm>
            <a:off x="349250" y="19842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Para los tests se han identificado las siguientes clases de prueba:</a:t>
            </a:r>
            <a:endParaRPr/>
          </a:p>
          <a:p>
            <a:pPr indent="-311150" lvl="0" marL="457200" rtl="0" algn="l">
              <a:spcBef>
                <a:spcPts val="1200"/>
              </a:spcBef>
              <a:spcAft>
                <a:spcPts val="0"/>
              </a:spcAft>
              <a:buSzPts val="1300"/>
              <a:buChar char="●"/>
            </a:pPr>
            <a:r>
              <a:rPr lang="es"/>
              <a:t>element 	{“@”, “A”, “B”, “M”, “Y”, “Z”, “[“}</a:t>
            </a:r>
            <a:endParaRPr/>
          </a:p>
          <a:p>
            <a:pPr indent="0" lvl="0" marL="0" rtl="0" algn="l">
              <a:spcBef>
                <a:spcPts val="1200"/>
              </a:spcBef>
              <a:spcAft>
                <a:spcPts val="0"/>
              </a:spcAft>
              <a:buNone/>
            </a:pPr>
            <a:r>
              <a:rPr lang="es"/>
              <a:t>Se ha usado un CSV para agrupar todos los casos de prueba (7). La estructura del mismo es:</a:t>
            </a:r>
            <a:endParaRPr/>
          </a:p>
          <a:p>
            <a:pPr indent="0" lvl="0" marL="0" rtl="0" algn="l">
              <a:spcBef>
                <a:spcPts val="1200"/>
              </a:spcBef>
              <a:spcAft>
                <a:spcPts val="0"/>
              </a:spcAft>
              <a:buNone/>
            </a:pPr>
            <a:r>
              <a:rPr lang="es"/>
              <a:t>element, resultado</a:t>
            </a:r>
            <a:endParaRPr/>
          </a:p>
          <a:p>
            <a:pPr indent="0" lvl="0" marL="0" rtl="0" algn="l">
              <a:spcBef>
                <a:spcPts val="1200"/>
              </a:spcBef>
              <a:spcAft>
                <a:spcPts val="0"/>
              </a:spcAft>
              <a:buNone/>
            </a:pPr>
            <a:r>
              <a:rPr lang="es"/>
              <a:t>Ejemplo: “@, CBCDE”,</a:t>
            </a:r>
            <a:endParaRPr/>
          </a:p>
          <a:p>
            <a:pPr indent="0" lvl="0" marL="0" rtl="0" algn="l">
              <a:spcBef>
                <a:spcPts val="1200"/>
              </a:spcBef>
              <a:spcAft>
                <a:spcPts val="1200"/>
              </a:spcAft>
              <a:buNone/>
            </a:pPr>
            <a:r>
              <a:t/>
            </a:r>
            <a:endParaRPr/>
          </a:p>
        </p:txBody>
      </p:sp>
      <p:pic>
        <p:nvPicPr>
          <p:cNvPr id="174" name="Google Shape;174;p19"/>
          <p:cNvPicPr preferRelativeResize="0"/>
          <p:nvPr/>
        </p:nvPicPr>
        <p:blipFill>
          <a:blip r:embed="rId3">
            <a:alphaModFix/>
          </a:blip>
          <a:stretch>
            <a:fillRect/>
          </a:stretch>
        </p:blipFill>
        <p:spPr>
          <a:xfrm>
            <a:off x="4572001" y="163875"/>
            <a:ext cx="3619450" cy="1703875"/>
          </a:xfrm>
          <a:prstGeom prst="rect">
            <a:avLst/>
          </a:prstGeom>
          <a:noFill/>
          <a:ln>
            <a:noFill/>
          </a:ln>
        </p:spPr>
      </p:pic>
      <p:pic>
        <p:nvPicPr>
          <p:cNvPr id="175" name="Google Shape;175;p19"/>
          <p:cNvPicPr preferRelativeResize="0"/>
          <p:nvPr/>
        </p:nvPicPr>
        <p:blipFill>
          <a:blip r:embed="rId4">
            <a:alphaModFix/>
          </a:blip>
          <a:stretch>
            <a:fillRect/>
          </a:stretch>
        </p:blipFill>
        <p:spPr>
          <a:xfrm>
            <a:off x="656875" y="4085763"/>
            <a:ext cx="5734050" cy="8096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82"/>
          <p:cNvSpPr txBox="1"/>
          <p:nvPr>
            <p:ph type="title"/>
          </p:nvPr>
        </p:nvSpPr>
        <p:spPr>
          <a:xfrm>
            <a:off x="1027575" y="76425"/>
            <a:ext cx="6483900" cy="662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Test StopRemoteSystem()</a:t>
            </a:r>
            <a:endParaRPr/>
          </a:p>
        </p:txBody>
      </p:sp>
      <p:sp>
        <p:nvSpPr>
          <p:cNvPr id="640" name="Google Shape;640;p82"/>
          <p:cNvSpPr txBox="1"/>
          <p:nvPr/>
        </p:nvSpPr>
        <p:spPr>
          <a:xfrm>
            <a:off x="483775" y="738525"/>
            <a:ext cx="7333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200">
                <a:solidFill>
                  <a:schemeClr val="lt1"/>
                </a:solidFill>
              </a:rPr>
              <a:t> -Usuario Valido y Sistema Inválido :</a:t>
            </a:r>
            <a:endParaRPr>
              <a:latin typeface="Lato"/>
              <a:ea typeface="Lato"/>
              <a:cs typeface="Lato"/>
              <a:sym typeface="Lato"/>
            </a:endParaRPr>
          </a:p>
        </p:txBody>
      </p:sp>
      <p:pic>
        <p:nvPicPr>
          <p:cNvPr id="641" name="Google Shape;641;p82"/>
          <p:cNvPicPr preferRelativeResize="0"/>
          <p:nvPr/>
        </p:nvPicPr>
        <p:blipFill>
          <a:blip r:embed="rId3">
            <a:alphaModFix/>
          </a:blip>
          <a:stretch>
            <a:fillRect/>
          </a:stretch>
        </p:blipFill>
        <p:spPr>
          <a:xfrm>
            <a:off x="173100" y="1183025"/>
            <a:ext cx="8797800" cy="39604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83"/>
          <p:cNvSpPr txBox="1"/>
          <p:nvPr>
            <p:ph type="title"/>
          </p:nvPr>
        </p:nvSpPr>
        <p:spPr>
          <a:xfrm>
            <a:off x="1027575" y="76425"/>
            <a:ext cx="6483900" cy="662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Test StopRemoteSystem()</a:t>
            </a:r>
            <a:endParaRPr/>
          </a:p>
        </p:txBody>
      </p:sp>
      <p:sp>
        <p:nvSpPr>
          <p:cNvPr id="647" name="Google Shape;647;p83"/>
          <p:cNvSpPr txBox="1"/>
          <p:nvPr/>
        </p:nvSpPr>
        <p:spPr>
          <a:xfrm>
            <a:off x="483775" y="738525"/>
            <a:ext cx="7333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200">
                <a:solidFill>
                  <a:schemeClr val="lt1"/>
                </a:solidFill>
              </a:rPr>
              <a:t> -Usuario Invalido y Sistema Válido :</a:t>
            </a:r>
            <a:endParaRPr>
              <a:latin typeface="Lato"/>
              <a:ea typeface="Lato"/>
              <a:cs typeface="Lato"/>
              <a:sym typeface="Lato"/>
            </a:endParaRPr>
          </a:p>
        </p:txBody>
      </p:sp>
      <p:pic>
        <p:nvPicPr>
          <p:cNvPr id="648" name="Google Shape;648;p83"/>
          <p:cNvPicPr preferRelativeResize="0"/>
          <p:nvPr/>
        </p:nvPicPr>
        <p:blipFill>
          <a:blip r:embed="rId3">
            <a:alphaModFix/>
          </a:blip>
          <a:stretch>
            <a:fillRect/>
          </a:stretch>
        </p:blipFill>
        <p:spPr>
          <a:xfrm>
            <a:off x="368755" y="1107825"/>
            <a:ext cx="8406483" cy="40356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84"/>
          <p:cNvSpPr txBox="1"/>
          <p:nvPr>
            <p:ph type="title"/>
          </p:nvPr>
        </p:nvSpPr>
        <p:spPr>
          <a:xfrm>
            <a:off x="1027575" y="76425"/>
            <a:ext cx="6483900" cy="662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Test StopRemoteSystem()</a:t>
            </a:r>
            <a:endParaRPr/>
          </a:p>
        </p:txBody>
      </p:sp>
      <p:sp>
        <p:nvSpPr>
          <p:cNvPr id="654" name="Google Shape;654;p84"/>
          <p:cNvSpPr txBox="1"/>
          <p:nvPr/>
        </p:nvSpPr>
        <p:spPr>
          <a:xfrm>
            <a:off x="483775" y="738525"/>
            <a:ext cx="7333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200">
                <a:solidFill>
                  <a:schemeClr val="lt1"/>
                </a:solidFill>
              </a:rPr>
              <a:t> -Usuario y Sistema Inválidos :</a:t>
            </a:r>
            <a:endParaRPr>
              <a:latin typeface="Lato"/>
              <a:ea typeface="Lato"/>
              <a:cs typeface="Lato"/>
              <a:sym typeface="Lato"/>
            </a:endParaRPr>
          </a:p>
        </p:txBody>
      </p:sp>
      <p:pic>
        <p:nvPicPr>
          <p:cNvPr id="655" name="Google Shape;655;p84"/>
          <p:cNvPicPr preferRelativeResize="0"/>
          <p:nvPr/>
        </p:nvPicPr>
        <p:blipFill>
          <a:blip r:embed="rId3">
            <a:alphaModFix/>
          </a:blip>
          <a:stretch>
            <a:fillRect/>
          </a:stretch>
        </p:blipFill>
        <p:spPr>
          <a:xfrm>
            <a:off x="152400" y="1260225"/>
            <a:ext cx="8821628" cy="38832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85"/>
          <p:cNvSpPr txBox="1"/>
          <p:nvPr>
            <p:ph type="title"/>
          </p:nvPr>
        </p:nvSpPr>
        <p:spPr>
          <a:xfrm>
            <a:off x="1027575" y="76425"/>
            <a:ext cx="6840600" cy="66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s"/>
              <a:t>Test StopRemoteSystem() Resultados</a:t>
            </a:r>
            <a:endParaRPr/>
          </a:p>
        </p:txBody>
      </p:sp>
      <p:pic>
        <p:nvPicPr>
          <p:cNvPr id="661" name="Google Shape;661;p85"/>
          <p:cNvPicPr preferRelativeResize="0"/>
          <p:nvPr/>
        </p:nvPicPr>
        <p:blipFill>
          <a:blip r:embed="rId3">
            <a:alphaModFix/>
          </a:blip>
          <a:stretch>
            <a:fillRect/>
          </a:stretch>
        </p:blipFill>
        <p:spPr>
          <a:xfrm>
            <a:off x="2095500" y="890925"/>
            <a:ext cx="4679550" cy="695012"/>
          </a:xfrm>
          <a:prstGeom prst="rect">
            <a:avLst/>
          </a:prstGeom>
          <a:noFill/>
          <a:ln>
            <a:noFill/>
          </a:ln>
        </p:spPr>
      </p:pic>
      <p:pic>
        <p:nvPicPr>
          <p:cNvPr id="662" name="Google Shape;662;p85"/>
          <p:cNvPicPr preferRelativeResize="0"/>
          <p:nvPr/>
        </p:nvPicPr>
        <p:blipFill>
          <a:blip r:embed="rId4">
            <a:alphaModFix/>
          </a:blip>
          <a:stretch>
            <a:fillRect/>
          </a:stretch>
        </p:blipFill>
        <p:spPr>
          <a:xfrm>
            <a:off x="2095500" y="1715242"/>
            <a:ext cx="4706757" cy="654605"/>
          </a:xfrm>
          <a:prstGeom prst="rect">
            <a:avLst/>
          </a:prstGeom>
          <a:noFill/>
          <a:ln>
            <a:noFill/>
          </a:ln>
        </p:spPr>
      </p:pic>
      <p:pic>
        <p:nvPicPr>
          <p:cNvPr id="663" name="Google Shape;663;p85"/>
          <p:cNvPicPr preferRelativeResize="0"/>
          <p:nvPr/>
        </p:nvPicPr>
        <p:blipFill>
          <a:blip r:embed="rId5">
            <a:alphaModFix/>
          </a:blip>
          <a:stretch>
            <a:fillRect/>
          </a:stretch>
        </p:blipFill>
        <p:spPr>
          <a:xfrm>
            <a:off x="2095500" y="2499152"/>
            <a:ext cx="4661412" cy="662686"/>
          </a:xfrm>
          <a:prstGeom prst="rect">
            <a:avLst/>
          </a:prstGeom>
          <a:noFill/>
          <a:ln>
            <a:noFill/>
          </a:ln>
        </p:spPr>
      </p:pic>
      <p:pic>
        <p:nvPicPr>
          <p:cNvPr id="664" name="Google Shape;664;p85"/>
          <p:cNvPicPr preferRelativeResize="0"/>
          <p:nvPr/>
        </p:nvPicPr>
        <p:blipFill>
          <a:blip r:embed="rId6">
            <a:alphaModFix/>
          </a:blip>
          <a:stretch>
            <a:fillRect/>
          </a:stretch>
        </p:blipFill>
        <p:spPr>
          <a:xfrm>
            <a:off x="2095500" y="3291143"/>
            <a:ext cx="4715825" cy="719257"/>
          </a:xfrm>
          <a:prstGeom prst="rect">
            <a:avLst/>
          </a:prstGeom>
          <a:noFill/>
          <a:ln>
            <a:noFill/>
          </a:ln>
        </p:spPr>
      </p:pic>
      <p:sp>
        <p:nvSpPr>
          <p:cNvPr id="665" name="Google Shape;665;p85"/>
          <p:cNvSpPr txBox="1"/>
          <p:nvPr/>
        </p:nvSpPr>
        <p:spPr>
          <a:xfrm>
            <a:off x="1858800" y="4201400"/>
            <a:ext cx="558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Se han pasado todos los test satisfactoriamente</a:t>
            </a:r>
            <a:endParaRPr>
              <a:solidFill>
                <a:schemeClr val="lt1"/>
              </a:solidFill>
              <a:latin typeface="Lato"/>
              <a:ea typeface="Lato"/>
              <a:cs typeface="Lato"/>
              <a:sym typeface="La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8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800"/>
              <a:t>Test StartRemoteSystem()</a:t>
            </a:r>
            <a:endParaRPr/>
          </a:p>
        </p:txBody>
      </p:sp>
      <p:sp>
        <p:nvSpPr>
          <p:cNvPr id="671" name="Google Shape;671;p86"/>
          <p:cNvSpPr txBox="1"/>
          <p:nvPr>
            <p:ph idx="1" type="body"/>
          </p:nvPr>
        </p:nvSpPr>
        <p:spPr>
          <a:xfrm>
            <a:off x="1297500" y="1413050"/>
            <a:ext cx="7038900" cy="1425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sz="1200">
                <a:latin typeface="Arial"/>
                <a:ea typeface="Arial"/>
                <a:cs typeface="Arial"/>
                <a:sym typeface="Arial"/>
              </a:rPr>
              <a:t>Se probarán las 4 combinaciones de usuario valido/no valido con sistema valido/no valido.</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lang="es" sz="1200">
                <a:latin typeface="Arial"/>
                <a:ea typeface="Arial"/>
                <a:cs typeface="Arial"/>
                <a:sym typeface="Arial"/>
              </a:rPr>
              <a:t>Para lo cual se crearán mocks de la clase AuthDao y de GenericDao.</a:t>
            </a:r>
            <a:endParaRPr sz="1200">
              <a:latin typeface="Arial"/>
              <a:ea typeface="Arial"/>
              <a:cs typeface="Arial"/>
              <a:sym typeface="Arial"/>
            </a:endParaRPr>
          </a:p>
          <a:p>
            <a:pPr indent="0" lvl="0" marL="0" rtl="0" algn="l">
              <a:spcBef>
                <a:spcPts val="0"/>
              </a:spcBef>
              <a:spcAft>
                <a:spcPts val="0"/>
              </a:spcAft>
              <a:buNone/>
            </a:pPr>
            <a:r>
              <a:rPr lang="es" sz="1200">
                <a:latin typeface="Arial"/>
                <a:ea typeface="Arial"/>
                <a:cs typeface="Arial"/>
                <a:sym typeface="Arial"/>
              </a:rPr>
              <a:t>Para las pruebas se comprobará lo que retorna el método así como que los metodos getAuthData y el metodo getSomeData se hayan ejecutado en dicho orden.</a:t>
            </a:r>
            <a:endParaRPr sz="1200">
              <a:latin typeface="Arial"/>
              <a:ea typeface="Arial"/>
              <a:cs typeface="Arial"/>
              <a:sym typeface="Arial"/>
            </a:endParaRPr>
          </a:p>
          <a:p>
            <a:pPr indent="0" lvl="0" marL="0" rtl="0" algn="l">
              <a:spcBef>
                <a:spcPts val="0"/>
              </a:spcBef>
              <a:spcAft>
                <a:spcPts val="0"/>
              </a:spcAft>
              <a:buNone/>
            </a:pPr>
            <a:r>
              <a:rPr lang="es" sz="1200">
                <a:latin typeface="Arial"/>
                <a:ea typeface="Arial"/>
                <a:cs typeface="Arial"/>
                <a:sym typeface="Arial"/>
              </a:rPr>
              <a:t> -Usuario y Sistema Válidos :</a:t>
            </a:r>
            <a:endParaRPr sz="1200">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p87"/>
          <p:cNvPicPr preferRelativeResize="0"/>
          <p:nvPr/>
        </p:nvPicPr>
        <p:blipFill>
          <a:blip r:embed="rId3">
            <a:alphaModFix/>
          </a:blip>
          <a:stretch>
            <a:fillRect/>
          </a:stretch>
        </p:blipFill>
        <p:spPr>
          <a:xfrm>
            <a:off x="2680213" y="161925"/>
            <a:ext cx="5495925" cy="2409825"/>
          </a:xfrm>
          <a:prstGeom prst="rect">
            <a:avLst/>
          </a:prstGeom>
          <a:noFill/>
          <a:ln>
            <a:noFill/>
          </a:ln>
        </p:spPr>
      </p:pic>
      <p:pic>
        <p:nvPicPr>
          <p:cNvPr id="677" name="Google Shape;677;p87"/>
          <p:cNvPicPr preferRelativeResize="0"/>
          <p:nvPr/>
        </p:nvPicPr>
        <p:blipFill>
          <a:blip r:embed="rId4">
            <a:alphaModFix/>
          </a:blip>
          <a:stretch>
            <a:fillRect/>
          </a:stretch>
        </p:blipFill>
        <p:spPr>
          <a:xfrm>
            <a:off x="2680225" y="2833575"/>
            <a:ext cx="5734050" cy="1952625"/>
          </a:xfrm>
          <a:prstGeom prst="rect">
            <a:avLst/>
          </a:prstGeom>
          <a:noFill/>
          <a:ln>
            <a:noFill/>
          </a:ln>
        </p:spPr>
      </p:pic>
      <p:sp>
        <p:nvSpPr>
          <p:cNvPr id="678" name="Google Shape;678;p87"/>
          <p:cNvSpPr txBox="1"/>
          <p:nvPr/>
        </p:nvSpPr>
        <p:spPr>
          <a:xfrm>
            <a:off x="167375" y="1673725"/>
            <a:ext cx="2478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700">
                <a:solidFill>
                  <a:schemeClr val="lt1"/>
                </a:solidFill>
                <a:latin typeface="Lato"/>
                <a:ea typeface="Lato"/>
                <a:cs typeface="Lato"/>
                <a:sym typeface="Lato"/>
              </a:rPr>
              <a:t>Pruebas con usuario válido</a:t>
            </a:r>
            <a:endParaRPr sz="2700">
              <a:solidFill>
                <a:schemeClr val="lt1"/>
              </a:solidFill>
              <a:latin typeface="Lato"/>
              <a:ea typeface="Lato"/>
              <a:cs typeface="Lato"/>
              <a:sym typeface="Lat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88"/>
          <p:cNvSpPr txBox="1"/>
          <p:nvPr/>
        </p:nvSpPr>
        <p:spPr>
          <a:xfrm>
            <a:off x="167375" y="1673725"/>
            <a:ext cx="2478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700">
                <a:solidFill>
                  <a:schemeClr val="lt1"/>
                </a:solidFill>
                <a:latin typeface="Lato"/>
                <a:ea typeface="Lato"/>
                <a:cs typeface="Lato"/>
                <a:sym typeface="Lato"/>
              </a:rPr>
              <a:t>Pruebas con usuario válido</a:t>
            </a:r>
            <a:endParaRPr sz="2700">
              <a:solidFill>
                <a:schemeClr val="lt1"/>
              </a:solidFill>
              <a:latin typeface="Lato"/>
              <a:ea typeface="Lato"/>
              <a:cs typeface="Lato"/>
              <a:sym typeface="Lato"/>
            </a:endParaRPr>
          </a:p>
        </p:txBody>
      </p:sp>
      <p:pic>
        <p:nvPicPr>
          <p:cNvPr id="684" name="Google Shape;684;p88"/>
          <p:cNvPicPr preferRelativeResize="0"/>
          <p:nvPr/>
        </p:nvPicPr>
        <p:blipFill>
          <a:blip r:embed="rId3">
            <a:alphaModFix/>
          </a:blip>
          <a:stretch>
            <a:fillRect/>
          </a:stretch>
        </p:blipFill>
        <p:spPr>
          <a:xfrm>
            <a:off x="2798075" y="152400"/>
            <a:ext cx="5734050" cy="2400300"/>
          </a:xfrm>
          <a:prstGeom prst="rect">
            <a:avLst/>
          </a:prstGeom>
          <a:noFill/>
          <a:ln>
            <a:noFill/>
          </a:ln>
        </p:spPr>
      </p:pic>
      <p:pic>
        <p:nvPicPr>
          <p:cNvPr id="685" name="Google Shape;685;p88"/>
          <p:cNvPicPr preferRelativeResize="0"/>
          <p:nvPr/>
        </p:nvPicPr>
        <p:blipFill>
          <a:blip r:embed="rId4">
            <a:alphaModFix/>
          </a:blip>
          <a:stretch>
            <a:fillRect/>
          </a:stretch>
        </p:blipFill>
        <p:spPr>
          <a:xfrm>
            <a:off x="2798075" y="2689525"/>
            <a:ext cx="5734050" cy="21431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8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sz="2800"/>
              <a:t>Test StartRemoteSystem()</a:t>
            </a:r>
            <a:endParaRPr/>
          </a:p>
          <a:p>
            <a:pPr indent="0" lvl="0" marL="0" rtl="0" algn="l">
              <a:spcBef>
                <a:spcPts val="0"/>
              </a:spcBef>
              <a:spcAft>
                <a:spcPts val="0"/>
              </a:spcAft>
              <a:buNone/>
            </a:pPr>
            <a:r>
              <a:rPr lang="es"/>
              <a:t>(Resultados)</a:t>
            </a:r>
            <a:endParaRPr/>
          </a:p>
        </p:txBody>
      </p:sp>
      <p:pic>
        <p:nvPicPr>
          <p:cNvPr id="691" name="Google Shape;691;p89"/>
          <p:cNvPicPr preferRelativeResize="0"/>
          <p:nvPr/>
        </p:nvPicPr>
        <p:blipFill>
          <a:blip r:embed="rId3">
            <a:alphaModFix/>
          </a:blip>
          <a:stretch>
            <a:fillRect/>
          </a:stretch>
        </p:blipFill>
        <p:spPr>
          <a:xfrm>
            <a:off x="4847813" y="1895475"/>
            <a:ext cx="3124200" cy="1352550"/>
          </a:xfrm>
          <a:prstGeom prst="rect">
            <a:avLst/>
          </a:prstGeom>
          <a:noFill/>
          <a:ln>
            <a:noFill/>
          </a:ln>
        </p:spPr>
      </p:pic>
      <p:pic>
        <p:nvPicPr>
          <p:cNvPr id="692" name="Google Shape;692;p89"/>
          <p:cNvPicPr preferRelativeResize="0"/>
          <p:nvPr/>
        </p:nvPicPr>
        <p:blipFill rotWithShape="1">
          <a:blip r:embed="rId4">
            <a:alphaModFix/>
          </a:blip>
          <a:srcRect b="34563" l="0" r="0" t="0"/>
          <a:stretch/>
        </p:blipFill>
        <p:spPr>
          <a:xfrm>
            <a:off x="1171988" y="1895475"/>
            <a:ext cx="3124200" cy="1352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addFirst (Resultados)</a:t>
            </a:r>
            <a:endParaRPr/>
          </a:p>
        </p:txBody>
      </p:sp>
      <p:sp>
        <p:nvSpPr>
          <p:cNvPr id="181" name="Google Shape;181;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Como se ve en los tests, fallan los que añaden una letra mayúscula debido a que el método no cumple su función de añadir una letra al principio. Es por esto que se ejecutan satisfactoriamente los tests con símbolos ya que no los tiene que añadir.</a:t>
            </a:r>
            <a:endParaRPr/>
          </a:p>
        </p:txBody>
      </p:sp>
      <p:pic>
        <p:nvPicPr>
          <p:cNvPr id="182" name="Google Shape;182;p20"/>
          <p:cNvPicPr preferRelativeResize="0"/>
          <p:nvPr/>
        </p:nvPicPr>
        <p:blipFill>
          <a:blip r:embed="rId3">
            <a:alphaModFix/>
          </a:blip>
          <a:stretch>
            <a:fillRect/>
          </a:stretch>
        </p:blipFill>
        <p:spPr>
          <a:xfrm>
            <a:off x="1520588" y="2684400"/>
            <a:ext cx="6102825" cy="1794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Test addNTimes</a:t>
            </a:r>
            <a:endParaRPr/>
          </a:p>
        </p:txBody>
      </p:sp>
      <p:pic>
        <p:nvPicPr>
          <p:cNvPr id="188" name="Google Shape;188;p21"/>
          <p:cNvPicPr preferRelativeResize="0"/>
          <p:nvPr/>
        </p:nvPicPr>
        <p:blipFill>
          <a:blip r:embed="rId3">
            <a:alphaModFix/>
          </a:blip>
          <a:stretch>
            <a:fillRect/>
          </a:stretch>
        </p:blipFill>
        <p:spPr>
          <a:xfrm>
            <a:off x="2038350" y="1307850"/>
            <a:ext cx="5067300" cy="3028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